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74" r:id="rId2"/>
    <p:sldId id="256" r:id="rId3"/>
    <p:sldId id="275" r:id="rId4"/>
    <p:sldId id="276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281" r:id="rId13"/>
    <p:sldId id="285" r:id="rId14"/>
    <p:sldId id="277" r:id="rId15"/>
    <p:sldId id="278" r:id="rId16"/>
    <p:sldId id="279" r:id="rId17"/>
    <p:sldId id="258" r:id="rId18"/>
    <p:sldId id="259" r:id="rId19"/>
    <p:sldId id="282" r:id="rId20"/>
    <p:sldId id="283" r:id="rId21"/>
    <p:sldId id="284" r:id="rId22"/>
    <p:sldId id="286" r:id="rId23"/>
    <p:sldId id="289" r:id="rId24"/>
    <p:sldId id="290" r:id="rId25"/>
    <p:sldId id="291" r:id="rId26"/>
    <p:sldId id="287" r:id="rId27"/>
    <p:sldId id="292" r:id="rId28"/>
    <p:sldId id="294" r:id="rId29"/>
    <p:sldId id="295" r:id="rId30"/>
    <p:sldId id="296" r:id="rId31"/>
    <p:sldId id="261" r:id="rId32"/>
    <p:sldId id="297" r:id="rId33"/>
    <p:sldId id="299" r:id="rId34"/>
    <p:sldId id="298" r:id="rId35"/>
    <p:sldId id="300" r:id="rId36"/>
    <p:sldId id="304" r:id="rId37"/>
    <p:sldId id="301" r:id="rId38"/>
    <p:sldId id="305" r:id="rId39"/>
    <p:sldId id="302" r:id="rId40"/>
    <p:sldId id="307" r:id="rId41"/>
    <p:sldId id="308" r:id="rId42"/>
    <p:sldId id="306" r:id="rId43"/>
    <p:sldId id="309" r:id="rId44"/>
    <p:sldId id="303" r:id="rId45"/>
    <p:sldId id="310" r:id="rId46"/>
    <p:sldId id="311" r:id="rId47"/>
    <p:sldId id="313" r:id="rId48"/>
    <p:sldId id="312" r:id="rId49"/>
    <p:sldId id="262" r:id="rId50"/>
    <p:sldId id="263" r:id="rId51"/>
    <p:sldId id="314" r:id="rId52"/>
    <p:sldId id="264" r:id="rId53"/>
    <p:sldId id="265" r:id="rId54"/>
    <p:sldId id="266" r:id="rId55"/>
    <p:sldId id="267" r:id="rId56"/>
    <p:sldId id="268" r:id="rId57"/>
    <p:sldId id="269" r:id="rId58"/>
    <p:sldId id="270" r:id="rId59"/>
    <p:sldId id="271" r:id="rId60"/>
    <p:sldId id="272" r:id="rId61"/>
    <p:sldId id="273" r:id="rId62"/>
    <p:sldId id="329" r:id="rId63"/>
    <p:sldId id="328" r:id="rId64"/>
    <p:sldId id="322" r:id="rId65"/>
    <p:sldId id="316" r:id="rId66"/>
    <p:sldId id="323" r:id="rId67"/>
    <p:sldId id="325" r:id="rId68"/>
    <p:sldId id="320" r:id="rId69"/>
    <p:sldId id="317" r:id="rId70"/>
    <p:sldId id="324" r:id="rId71"/>
    <p:sldId id="318" r:id="rId72"/>
    <p:sldId id="319" r:id="rId73"/>
    <p:sldId id="326" r:id="rId74"/>
    <p:sldId id="327" r:id="rId75"/>
    <p:sldId id="321" r:id="rId7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D1D"/>
    <a:srgbClr val="292929"/>
    <a:srgbClr val="5701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08" autoAdjust="0"/>
  </p:normalViewPr>
  <p:slideViewPr>
    <p:cSldViewPr>
      <p:cViewPr varScale="1">
        <p:scale>
          <a:sx n="98" d="100"/>
          <a:sy n="98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C1BFB7-CB04-4F80-8385-E7E2F646F9C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9C5AE8-97AC-44AE-B178-B3069FEA53DD}">
      <dgm:prSet phldrT="[Текст]"/>
      <dgm:spPr/>
      <dgm:t>
        <a:bodyPr/>
        <a:lstStyle/>
        <a:p>
          <a:r>
            <a:rPr lang="ru-RU" dirty="0" smtClean="0"/>
            <a:t>РАНЫ</a:t>
          </a:r>
          <a:endParaRPr lang="ru-RU" dirty="0"/>
        </a:p>
      </dgm:t>
    </dgm:pt>
    <dgm:pt modelId="{640FCD43-A3C1-4ADA-BE58-C8E173831F59}" type="parTrans" cxnId="{5BCA0754-EA2C-4BED-8B4A-D7FC1303C387}">
      <dgm:prSet/>
      <dgm:spPr/>
      <dgm:t>
        <a:bodyPr/>
        <a:lstStyle/>
        <a:p>
          <a:endParaRPr lang="ru-RU"/>
        </a:p>
      </dgm:t>
    </dgm:pt>
    <dgm:pt modelId="{87635F74-5609-4138-88E9-91BB25F354A0}" type="sibTrans" cxnId="{5BCA0754-EA2C-4BED-8B4A-D7FC1303C387}">
      <dgm:prSet/>
      <dgm:spPr/>
      <dgm:t>
        <a:bodyPr/>
        <a:lstStyle/>
        <a:p>
          <a:endParaRPr lang="ru-RU"/>
        </a:p>
      </dgm:t>
    </dgm:pt>
    <dgm:pt modelId="{F7ED7EEE-BF74-463C-B6BD-E443DEF9A9DC}">
      <dgm:prSet phldrT="[Текст]"/>
      <dgm:spPr/>
      <dgm:t>
        <a:bodyPr/>
        <a:lstStyle/>
        <a:p>
          <a:r>
            <a:rPr lang="ru-RU" dirty="0" smtClean="0"/>
            <a:t>УШИБЫ</a:t>
          </a:r>
          <a:endParaRPr lang="ru-RU" dirty="0"/>
        </a:p>
      </dgm:t>
    </dgm:pt>
    <dgm:pt modelId="{6AB6062F-C197-48BE-81F0-4800DB4D31E8}" type="parTrans" cxnId="{E4796AAB-6C7A-4599-BCC0-79AE188C2F97}">
      <dgm:prSet/>
      <dgm:spPr/>
      <dgm:t>
        <a:bodyPr/>
        <a:lstStyle/>
        <a:p>
          <a:endParaRPr lang="ru-RU"/>
        </a:p>
      </dgm:t>
    </dgm:pt>
    <dgm:pt modelId="{F175A702-A9C9-40EE-89CD-CEE2B12C8AFE}" type="sibTrans" cxnId="{E4796AAB-6C7A-4599-BCC0-79AE188C2F97}">
      <dgm:prSet/>
      <dgm:spPr/>
      <dgm:t>
        <a:bodyPr/>
        <a:lstStyle/>
        <a:p>
          <a:endParaRPr lang="ru-RU"/>
        </a:p>
      </dgm:t>
    </dgm:pt>
    <dgm:pt modelId="{BE424F4B-60C6-46C9-A04D-94DDF8791A3C}" type="pres">
      <dgm:prSet presAssocID="{ABC1BFB7-CB04-4F80-8385-E7E2F646F9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0D34AA-8F67-4B1F-B57D-077668A54C4B}" type="pres">
      <dgm:prSet presAssocID="{B19C5AE8-97AC-44AE-B178-B3069FEA53DD}" presName="node" presStyleLbl="node1" presStyleIdx="0" presStyleCnt="2" custLinFactX="6435" custLinFactNeighborX="100000" custLinFactNeighborY="-20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0622A-1B6B-4E6C-B45D-E8EB5478E0FA}" type="pres">
      <dgm:prSet presAssocID="{87635F74-5609-4138-88E9-91BB25F354A0}" presName="sibTrans" presStyleCnt="0"/>
      <dgm:spPr/>
    </dgm:pt>
    <dgm:pt modelId="{A666DAC8-B809-4169-ABCE-E51DDD26888F}" type="pres">
      <dgm:prSet presAssocID="{F7ED7EEE-BF74-463C-B6BD-E443DEF9A9DC}" presName="node" presStyleLbl="node1" presStyleIdx="1" presStyleCnt="2" custLinFactX="-10026" custLinFactNeighborX="-100000" custLinFactNeighborY="-20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1C8AFD-A739-4F31-8510-7B5D0703EAC6}" type="presOf" srcId="{F7ED7EEE-BF74-463C-B6BD-E443DEF9A9DC}" destId="{A666DAC8-B809-4169-ABCE-E51DDD26888F}" srcOrd="0" destOrd="0" presId="urn:microsoft.com/office/officeart/2005/8/layout/default"/>
    <dgm:cxn modelId="{E4796AAB-6C7A-4599-BCC0-79AE188C2F97}" srcId="{ABC1BFB7-CB04-4F80-8385-E7E2F646F9C1}" destId="{F7ED7EEE-BF74-463C-B6BD-E443DEF9A9DC}" srcOrd="1" destOrd="0" parTransId="{6AB6062F-C197-48BE-81F0-4800DB4D31E8}" sibTransId="{F175A702-A9C9-40EE-89CD-CEE2B12C8AFE}"/>
    <dgm:cxn modelId="{A78B2CEC-CB8B-4754-B99B-203AE84B50A1}" type="presOf" srcId="{ABC1BFB7-CB04-4F80-8385-E7E2F646F9C1}" destId="{BE424F4B-60C6-46C9-A04D-94DDF8791A3C}" srcOrd="0" destOrd="0" presId="urn:microsoft.com/office/officeart/2005/8/layout/default"/>
    <dgm:cxn modelId="{FF54FEFC-677E-4171-9781-29E619161ADA}" type="presOf" srcId="{B19C5AE8-97AC-44AE-B178-B3069FEA53DD}" destId="{960D34AA-8F67-4B1F-B57D-077668A54C4B}" srcOrd="0" destOrd="0" presId="urn:microsoft.com/office/officeart/2005/8/layout/default"/>
    <dgm:cxn modelId="{5BCA0754-EA2C-4BED-8B4A-D7FC1303C387}" srcId="{ABC1BFB7-CB04-4F80-8385-E7E2F646F9C1}" destId="{B19C5AE8-97AC-44AE-B178-B3069FEA53DD}" srcOrd="0" destOrd="0" parTransId="{640FCD43-A3C1-4ADA-BE58-C8E173831F59}" sibTransId="{87635F74-5609-4138-88E9-91BB25F354A0}"/>
    <dgm:cxn modelId="{CD9D3266-61E5-4C37-AA99-FD8028812524}" type="presParOf" srcId="{BE424F4B-60C6-46C9-A04D-94DDF8791A3C}" destId="{960D34AA-8F67-4B1F-B57D-077668A54C4B}" srcOrd="0" destOrd="0" presId="urn:microsoft.com/office/officeart/2005/8/layout/default"/>
    <dgm:cxn modelId="{34DD0730-4919-4B50-9305-60DAD67AB20A}" type="presParOf" srcId="{BE424F4B-60C6-46C9-A04D-94DDF8791A3C}" destId="{6240622A-1B6B-4E6C-B45D-E8EB5478E0FA}" srcOrd="1" destOrd="0" presId="urn:microsoft.com/office/officeart/2005/8/layout/default"/>
    <dgm:cxn modelId="{3C192BBE-19DC-4EB9-BE8C-2B617465C9B1}" type="presParOf" srcId="{BE424F4B-60C6-46C9-A04D-94DDF8791A3C}" destId="{A666DAC8-B809-4169-ABCE-E51DDD26888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D34AA-8F67-4B1F-B57D-077668A54C4B}">
      <dsp:nvSpPr>
        <dsp:cNvPr id="0" name=""/>
        <dsp:cNvSpPr/>
      </dsp:nvSpPr>
      <dsp:spPr>
        <a:xfrm>
          <a:off x="4270024" y="576060"/>
          <a:ext cx="4010894" cy="2406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РАНЫ</a:t>
          </a:r>
          <a:endParaRPr lang="ru-RU" sz="6500" kern="1200" dirty="0"/>
        </a:p>
      </dsp:txBody>
      <dsp:txXfrm>
        <a:off x="4270024" y="576060"/>
        <a:ext cx="4010894" cy="2406536"/>
      </dsp:txXfrm>
    </dsp:sp>
    <dsp:sp modelId="{A666DAC8-B809-4169-ABCE-E51DDD26888F}">
      <dsp:nvSpPr>
        <dsp:cNvPr id="0" name=""/>
        <dsp:cNvSpPr/>
      </dsp:nvSpPr>
      <dsp:spPr>
        <a:xfrm>
          <a:off x="0" y="576060"/>
          <a:ext cx="4010894" cy="2406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УШИБЫ</a:t>
          </a:r>
          <a:endParaRPr lang="ru-RU" sz="6500" kern="1200" dirty="0"/>
        </a:p>
      </dsp:txBody>
      <dsp:txXfrm>
        <a:off x="0" y="576060"/>
        <a:ext cx="4010894" cy="2406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E3DEC-1DFE-432A-8C64-BEE5D285A376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A9C01-4736-4336-B28B-F92CA75F8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821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65DA80-A467-4BC0-99C6-D3514C7D685F}" type="slidenum">
              <a:rPr lang="ru-RU" sz="1200" smtClean="0"/>
              <a:pPr eaLnBrk="1" hangingPunct="1"/>
              <a:t>1</a:t>
            </a:fld>
            <a:endParaRPr lang="ru-RU" sz="1200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37790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1FCC4D-109E-4BC9-93D3-EE369C121386}" type="slidenum">
              <a:rPr lang="ru-RU" smtClean="0"/>
              <a:pPr eaLnBrk="1" hangingPunct="1"/>
              <a:t>6</a:t>
            </a:fld>
            <a:endParaRPr lang="ru-RU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0F2F-4DC4-4D2C-98E8-604096A5593C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842A-30FA-47C6-9FA9-AFD059181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0F2F-4DC4-4D2C-98E8-604096A5593C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842A-30FA-47C6-9FA9-AFD059181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0F2F-4DC4-4D2C-98E8-604096A5593C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842A-30FA-47C6-9FA9-AFD059181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D11A6-68EC-4CD1-91CA-B341D3545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596965"/>
      </p:ext>
    </p:extLst>
  </p:cSld>
  <p:clrMapOvr>
    <a:masterClrMapping/>
  </p:clrMapOvr>
  <p:transition spd="med" advTm="500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659DD-EE9B-4B68-91D6-D0BC35821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769026"/>
      </p:ext>
    </p:extLst>
  </p:cSld>
  <p:clrMapOvr>
    <a:masterClrMapping/>
  </p:clrMapOvr>
  <p:transition spd="med" advTm="5000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C48BF-04B3-4FDC-AB29-EA4AC151A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44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0F2F-4DC4-4D2C-98E8-604096A5593C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842A-30FA-47C6-9FA9-AFD059181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0F2F-4DC4-4D2C-98E8-604096A5593C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842A-30FA-47C6-9FA9-AFD059181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0F2F-4DC4-4D2C-98E8-604096A5593C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842A-30FA-47C6-9FA9-AFD059181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0F2F-4DC4-4D2C-98E8-604096A5593C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842A-30FA-47C6-9FA9-AFD059181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0F2F-4DC4-4D2C-98E8-604096A5593C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842A-30FA-47C6-9FA9-AFD059181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0F2F-4DC4-4D2C-98E8-604096A5593C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842A-30FA-47C6-9FA9-AFD059181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0F2F-4DC4-4D2C-98E8-604096A5593C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842A-30FA-47C6-9FA9-AFD059181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0F2F-4DC4-4D2C-98E8-604096A5593C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842A-30FA-47C6-9FA9-AFD059181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60F2F-4DC4-4D2C-98E8-604096A5593C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A842A-30FA-47C6-9FA9-AFD059181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image" Target="../media/image2.png"/><Relationship Id="rId5" Type="http://schemas.openxmlformats.org/officeDocument/2006/relationships/image" Target="../media/image4.jpe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4714875" y="5157788"/>
            <a:ext cx="44656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dirty="0">
                <a:latin typeface="Arial Black" pitchFamily="34" charset="0"/>
              </a:rPr>
              <a:t> </a:t>
            </a:r>
            <a:r>
              <a:rPr lang="ru-RU" sz="1400" dirty="0">
                <a:latin typeface="Times New Roman" pitchFamily="18" charset="0"/>
              </a:rPr>
              <a:t>Составитель </a:t>
            </a:r>
            <a:r>
              <a:rPr lang="ru-RU" sz="1400" dirty="0" err="1">
                <a:latin typeface="Times New Roman" pitchFamily="18" charset="0"/>
              </a:rPr>
              <a:t>И.А.Тогунов</a:t>
            </a:r>
            <a:r>
              <a:rPr lang="ru-RU" sz="1400" dirty="0">
                <a:latin typeface="Times New Roman" pitchFamily="18" charset="0"/>
              </a:rPr>
              <a:t> – доктор медицинских наук</a:t>
            </a:r>
            <a:r>
              <a:rPr lang="ru-RU" sz="1400" dirty="0" smtClean="0">
                <a:latin typeface="Times New Roman" pitchFamily="18" charset="0"/>
              </a:rPr>
              <a:t>, доцент,  </a:t>
            </a:r>
            <a:r>
              <a:rPr lang="ru-RU" sz="1400" dirty="0">
                <a:latin typeface="Times New Roman" pitchFamily="18" charset="0"/>
              </a:rPr>
              <a:t>профессор кафедры </a:t>
            </a:r>
            <a:r>
              <a:rPr lang="ru-RU" sz="1400" dirty="0" smtClean="0">
                <a:latin typeface="Times New Roman" pitchFamily="18" charset="0"/>
              </a:rPr>
              <a:t>менеджмента </a:t>
            </a:r>
            <a:r>
              <a:rPr lang="ru-RU" sz="1400" dirty="0">
                <a:latin typeface="Times New Roman" pitchFamily="18" charset="0"/>
              </a:rPr>
              <a:t>ВФ </a:t>
            </a:r>
            <a:r>
              <a:rPr lang="ru-RU" sz="1400" dirty="0" err="1" smtClean="0">
                <a:latin typeface="Times New Roman" pitchFamily="18" charset="0"/>
              </a:rPr>
              <a:t>РАНХиГС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1690563" y="3429000"/>
            <a:ext cx="58337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 dirty="0">
                <a:latin typeface="Verdana" pitchFamily="34" charset="0"/>
              </a:rPr>
              <a:t>МЕТОДИЧЕСКОЕ ПОСОБИЕ К </a:t>
            </a:r>
            <a:r>
              <a:rPr lang="ru-RU" sz="1400" b="1" dirty="0" smtClean="0">
                <a:latin typeface="Verdana" pitchFamily="34" charset="0"/>
              </a:rPr>
              <a:t>УЧЕБНОЙ ДИСЦИПЛИНЕ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4643438" y="6375400"/>
            <a:ext cx="3024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dirty="0">
                <a:latin typeface="Verdana" pitchFamily="34" charset="0"/>
              </a:rPr>
              <a:t>Владимир </a:t>
            </a:r>
            <a:r>
              <a:rPr lang="ru-RU" sz="1400" dirty="0" smtClean="0">
                <a:latin typeface="Verdana" pitchFamily="34" charset="0"/>
              </a:rPr>
              <a:t>2018</a:t>
            </a:r>
            <a:endParaRPr lang="ru-RU" sz="1400" dirty="0">
              <a:latin typeface="Verdana" pitchFamily="34" charset="0"/>
            </a:endParaRPr>
          </a:p>
        </p:txBody>
      </p:sp>
      <p:sp>
        <p:nvSpPr>
          <p:cNvPr id="2057" name="Oval 9" descr="Коричневый мрамор"/>
          <p:cNvSpPr>
            <a:spLocks noChangeArrowheads="1"/>
          </p:cNvSpPr>
          <p:nvPr/>
        </p:nvSpPr>
        <p:spPr bwMode="auto">
          <a:xfrm>
            <a:off x="179512" y="4175869"/>
            <a:ext cx="2305050" cy="549275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800" b="1">
                <a:solidFill>
                  <a:srgbClr val="FFFFFF"/>
                </a:solidFill>
                <a:latin typeface="Times New Roman" pitchFamily="18" charset="0"/>
              </a:rPr>
              <a:t>Общие понятия</a:t>
            </a:r>
          </a:p>
        </p:txBody>
      </p:sp>
      <p:sp>
        <p:nvSpPr>
          <p:cNvPr id="2059" name="Oval 11" descr="Зеленый мрамор"/>
          <p:cNvSpPr>
            <a:spLocks noChangeArrowheads="1"/>
          </p:cNvSpPr>
          <p:nvPr/>
        </p:nvSpPr>
        <p:spPr bwMode="auto">
          <a:xfrm>
            <a:off x="2841625" y="4725143"/>
            <a:ext cx="2160588" cy="791419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dirty="0" smtClean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FFFF00"/>
                </a:solidFill>
              </a:rPr>
              <a:t>Вывихи </a:t>
            </a:r>
          </a:p>
          <a:p>
            <a:pPr algn="ctr">
              <a:defRPr/>
            </a:pPr>
            <a:r>
              <a:rPr lang="ru-RU" dirty="0" smtClean="0">
                <a:solidFill>
                  <a:srgbClr val="FFFF00"/>
                </a:solidFill>
              </a:rPr>
              <a:t>и переломы</a:t>
            </a:r>
            <a:endParaRPr lang="ru-RU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60" name="Oval 12" descr="Газетная бумага"/>
          <p:cNvSpPr>
            <a:spLocks noChangeArrowheads="1"/>
          </p:cNvSpPr>
          <p:nvPr/>
        </p:nvSpPr>
        <p:spPr bwMode="auto">
          <a:xfrm>
            <a:off x="5218113" y="4581525"/>
            <a:ext cx="2305050" cy="549275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</a:rPr>
              <a:t>Обморожения</a:t>
            </a:r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2061" name="Oval 13" descr="Водяные капли"/>
          <p:cNvSpPr>
            <a:spLocks noChangeArrowheads="1"/>
          </p:cNvSpPr>
          <p:nvPr/>
        </p:nvSpPr>
        <p:spPr bwMode="auto">
          <a:xfrm>
            <a:off x="395536" y="5184775"/>
            <a:ext cx="2305050" cy="549275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</a:rPr>
              <a:t>Отравления</a:t>
            </a:r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2062" name="Oval 14" descr="Папирус"/>
          <p:cNvSpPr>
            <a:spLocks noChangeArrowheads="1"/>
          </p:cNvSpPr>
          <p:nvPr/>
        </p:nvSpPr>
        <p:spPr bwMode="auto">
          <a:xfrm>
            <a:off x="6875214" y="5832053"/>
            <a:ext cx="1873250" cy="549275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accent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</a:rPr>
              <a:t>Ожоги</a:t>
            </a:r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2063" name="Oval 15" descr="Фиолетовый узор"/>
          <p:cNvSpPr>
            <a:spLocks noChangeArrowheads="1"/>
          </p:cNvSpPr>
          <p:nvPr/>
        </p:nvSpPr>
        <p:spPr bwMode="auto">
          <a:xfrm>
            <a:off x="3273425" y="5805488"/>
            <a:ext cx="3024188" cy="4778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</a:rPr>
              <a:t>Кровотечения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64" name="Oval 16" descr="Песок"/>
          <p:cNvSpPr>
            <a:spLocks noChangeArrowheads="1"/>
          </p:cNvSpPr>
          <p:nvPr/>
        </p:nvSpPr>
        <p:spPr bwMode="auto">
          <a:xfrm>
            <a:off x="395536" y="6049963"/>
            <a:ext cx="2447925" cy="69215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9525">
            <a:solidFill>
              <a:schemeClr val="bg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FFFF66"/>
                </a:solidFill>
                <a:latin typeface="Times New Roman" pitchFamily="18" charset="0"/>
              </a:rPr>
              <a:t>Обмороки</a:t>
            </a:r>
            <a:endParaRPr lang="ru-RU" sz="1800" b="1" dirty="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1038" name="Rectangle 18"/>
          <p:cNvSpPr>
            <a:spLocks noChangeArrowheads="1"/>
          </p:cNvSpPr>
          <p:nvPr/>
        </p:nvSpPr>
        <p:spPr bwMode="auto">
          <a:xfrm>
            <a:off x="395288" y="260350"/>
            <a:ext cx="84978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800" b="1"/>
              <a:t>Российская академия народного хозяйства и государственной службы </a:t>
            </a:r>
          </a:p>
          <a:p>
            <a:pPr algn="ctr"/>
            <a:r>
              <a:rPr lang="ru-RU" sz="1800" b="1"/>
              <a:t>при Президенте Российской Федерации</a:t>
            </a:r>
          </a:p>
          <a:p>
            <a:pPr algn="ctr"/>
            <a:r>
              <a:rPr lang="ru-RU" sz="1800" b="1"/>
              <a:t>Владимирский филиал</a:t>
            </a:r>
          </a:p>
        </p:txBody>
      </p:sp>
      <p:graphicFrame>
        <p:nvGraphicFramePr>
          <p:cNvPr id="1026" name="Object 1024"/>
          <p:cNvGraphicFramePr>
            <a:graphicFrameLocks noChangeAspect="1"/>
          </p:cNvGraphicFramePr>
          <p:nvPr/>
        </p:nvGraphicFramePr>
        <p:xfrm>
          <a:off x="7673975" y="3357563"/>
          <a:ext cx="1290638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Фотография Photo Editor" r:id="rId10" imgW="2076740" imgH="2781688" progId="MSPhotoEd.3">
                  <p:embed/>
                </p:oleObj>
              </mc:Choice>
              <mc:Fallback>
                <p:oleObj name="Фотография Photo Editor" r:id="rId10" imgW="2076740" imgH="278168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3975" y="3357563"/>
                        <a:ext cx="1290638" cy="1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Прямоугольник 16"/>
          <p:cNvSpPr>
            <a:spLocks noChangeArrowheads="1"/>
          </p:cNvSpPr>
          <p:nvPr/>
        </p:nvSpPr>
        <p:spPr bwMode="auto">
          <a:xfrm>
            <a:off x="5500688" y="4071938"/>
            <a:ext cx="177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ISBN 978-5-904418-10-6</a:t>
            </a:r>
            <a:endParaRPr lang="ru-RU" sz="1200" b="1">
              <a:latin typeface="Times New Roman" pitchFamily="18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/>
        </p:nvSpPr>
        <p:spPr>
          <a:xfrm>
            <a:off x="0" y="1670943"/>
            <a:ext cx="8893175" cy="118199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6000" dirty="0" smtClean="0">
                <a:solidFill>
                  <a:srgbClr val="0070C0"/>
                </a:solidFill>
              </a:rPr>
              <a:t>Специальная подготовка</a:t>
            </a:r>
            <a:r>
              <a:rPr lang="ru-RU" sz="4800" b="1" dirty="0" smtClean="0">
                <a:solidFill>
                  <a:srgbClr val="996600"/>
                </a:solidFill>
                <a:latin typeface="Bookman Old Style" pitchFamily="18" charset="0"/>
              </a:rPr>
              <a:t/>
            </a:r>
            <a:br>
              <a:rPr lang="ru-RU" sz="4800" b="1" dirty="0" smtClean="0">
                <a:solidFill>
                  <a:srgbClr val="996600"/>
                </a:solidFill>
                <a:latin typeface="Bookman Old Style" pitchFamily="18" charset="0"/>
              </a:rPr>
            </a:br>
            <a:endParaRPr lang="ru-RU" sz="4800" b="1" dirty="0" smtClean="0">
              <a:solidFill>
                <a:srgbClr val="996600"/>
              </a:solidFill>
              <a:latin typeface="Bookman Old Style" pitchFamily="18" charset="0"/>
            </a:endParaRPr>
          </a:p>
        </p:txBody>
      </p:sp>
      <p:sp>
        <p:nvSpPr>
          <p:cNvPr id="16" name="Oval 12" descr="Газетная бумага"/>
          <p:cNvSpPr>
            <a:spLocks noChangeArrowheads="1"/>
          </p:cNvSpPr>
          <p:nvPr/>
        </p:nvSpPr>
        <p:spPr bwMode="auto">
          <a:xfrm>
            <a:off x="2699792" y="4077072"/>
            <a:ext cx="2800896" cy="5492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</a:rPr>
              <a:t>Основы жизнедеятельности</a:t>
            </a:r>
            <a:endParaRPr lang="ru-RU" sz="1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41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chemeClr val="tx1"/>
                </a:solidFill>
              </a:rPr>
              <a:t> </a:t>
            </a:r>
            <a:r>
              <a:rPr lang="ru-RU" sz="4000" b="1" smtClean="0">
                <a:solidFill>
                  <a:srgbClr val="FFFF00"/>
                </a:solidFill>
              </a:rPr>
              <a:t>Социально-экономические</a:t>
            </a:r>
            <a:r>
              <a:rPr lang="ru-RU" sz="4000" smtClean="0">
                <a:solidFill>
                  <a:srgbClr val="FFFF00"/>
                </a:solidFill>
              </a:rPr>
              <a:t> </a:t>
            </a:r>
            <a:r>
              <a:rPr lang="ru-RU" sz="4000" b="1" smtClean="0">
                <a:solidFill>
                  <a:srgbClr val="FFFF00"/>
                </a:solidFill>
              </a:rPr>
              <a:t>факторы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3300"/>
              </a:buClr>
              <a:buSzPct val="135000"/>
              <a:buFont typeface="Wingdings" pitchFamily="2" charset="2"/>
              <a:buChar char="q"/>
            </a:pPr>
            <a:r>
              <a:rPr lang="ru-RU" b="1" smtClean="0"/>
              <a:t>социальная защищенность работающего,</a:t>
            </a:r>
          </a:p>
          <a:p>
            <a:pPr eaLnBrk="1" hangingPunct="1">
              <a:buClr>
                <a:srgbClr val="FF3300"/>
              </a:buClr>
              <a:buSzPct val="135000"/>
              <a:buFont typeface="Wingdings" pitchFamily="2" charset="2"/>
              <a:buChar char="q"/>
            </a:pPr>
            <a:r>
              <a:rPr lang="ru-RU" b="1" smtClean="0"/>
              <a:t>наличие «социального пакета» </a:t>
            </a:r>
          </a:p>
          <a:p>
            <a:pPr eaLnBrk="1" hangingPunct="1">
              <a:buClr>
                <a:srgbClr val="FF3300"/>
              </a:buClr>
              <a:buSzPct val="135000"/>
              <a:buFont typeface="Wingdings" pitchFamily="2" charset="2"/>
              <a:buChar char="q"/>
            </a:pPr>
            <a:r>
              <a:rPr lang="ru-RU" b="1" smtClean="0"/>
              <a:t>заработная плата сотрудника,</a:t>
            </a:r>
          </a:p>
          <a:p>
            <a:pPr eaLnBrk="1" hangingPunct="1">
              <a:buClr>
                <a:srgbClr val="FF3300"/>
              </a:buClr>
              <a:buSzPct val="135000"/>
              <a:buFont typeface="Wingdings" pitchFamily="2" charset="2"/>
              <a:buChar char="q"/>
            </a:pPr>
            <a:r>
              <a:rPr lang="ru-RU" b="1" smtClean="0"/>
              <a:t> покупательские способности,</a:t>
            </a:r>
          </a:p>
          <a:p>
            <a:pPr eaLnBrk="1" hangingPunct="1">
              <a:buClr>
                <a:srgbClr val="FF3300"/>
              </a:buClr>
              <a:buSzPct val="135000"/>
              <a:buFont typeface="Wingdings" pitchFamily="2" charset="2"/>
              <a:buChar char="q"/>
            </a:pPr>
            <a:r>
              <a:rPr lang="ru-RU" b="1" smtClean="0"/>
              <a:t> обеспеченность домами отдыха, детскими садами, школами,</a:t>
            </a:r>
          </a:p>
          <a:p>
            <a:pPr eaLnBrk="1" hangingPunct="1">
              <a:buClr>
                <a:srgbClr val="FF3300"/>
              </a:buClr>
              <a:buSzPct val="135000"/>
              <a:buFont typeface="Wingdings" pitchFamily="2" charset="2"/>
              <a:buChar char="q"/>
            </a:pPr>
            <a:r>
              <a:rPr lang="ru-RU" b="1" smtClean="0"/>
              <a:t> длительность отпуска и т. д.</a:t>
            </a:r>
            <a:r>
              <a:rPr 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972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3300"/>
                </a:solidFill>
              </a:rPr>
              <a:t>Эстетические</a:t>
            </a:r>
            <a:r>
              <a:rPr lang="ru-RU" smtClean="0">
                <a:solidFill>
                  <a:srgbClr val="FF3300"/>
                </a:solidFill>
              </a:rPr>
              <a:t> </a:t>
            </a:r>
            <a:r>
              <a:rPr lang="ru-RU" b="1" smtClean="0">
                <a:solidFill>
                  <a:srgbClr val="FF3300"/>
                </a:solidFill>
              </a:rPr>
              <a:t>факторы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74838"/>
            <a:ext cx="8229600" cy="4525962"/>
          </a:xfrm>
        </p:spPr>
        <p:txBody>
          <a:bodyPr/>
          <a:lstStyle/>
          <a:p>
            <a:pPr eaLnBrk="1" hangingPunct="1">
              <a:buClr>
                <a:srgbClr val="FF3300"/>
              </a:buClr>
              <a:buSzPct val="135000"/>
              <a:buFont typeface="Wingdings" pitchFamily="2" charset="2"/>
              <a:buChar char="q"/>
            </a:pPr>
            <a:r>
              <a:rPr lang="ru-RU" b="1" smtClean="0"/>
              <a:t>интерьер и дизайн рабочего помещения и рабочего места,</a:t>
            </a:r>
          </a:p>
          <a:p>
            <a:pPr eaLnBrk="1" hangingPunct="1">
              <a:buClr>
                <a:srgbClr val="FF3300"/>
              </a:buClr>
              <a:buSzPct val="135000"/>
              <a:buFont typeface="Wingdings" pitchFamily="2" charset="2"/>
              <a:buChar char="q"/>
            </a:pPr>
            <a:r>
              <a:rPr lang="ru-RU" b="1" smtClean="0"/>
              <a:t> форма, цвет изделия, предметов, организационной техники с которым приходится работать, </a:t>
            </a:r>
          </a:p>
          <a:p>
            <a:pPr eaLnBrk="1" hangingPunct="1">
              <a:buClr>
                <a:srgbClr val="FF3300"/>
              </a:buClr>
              <a:buSzPct val="135000"/>
              <a:buFont typeface="Wingdings" pitchFamily="2" charset="2"/>
              <a:buChar char="q"/>
            </a:pPr>
            <a:r>
              <a:rPr lang="ru-RU" b="1" smtClean="0"/>
              <a:t>форма, цвет, фасон рабочей, фирменной одежды и т. п.</a:t>
            </a:r>
            <a:r>
              <a:rPr 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946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_s1035"/>
          <p:cNvSpPr>
            <a:spLocks noChangeArrowheads="1"/>
          </p:cNvSpPr>
          <p:nvPr/>
        </p:nvSpPr>
        <p:spPr bwMode="auto">
          <a:xfrm>
            <a:off x="5381872" y="3943379"/>
            <a:ext cx="2502496" cy="248487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5411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Мочеполовая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система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_s1029"/>
          <p:cNvSpPr>
            <a:spLocks noChangeArrowheads="1"/>
          </p:cNvSpPr>
          <p:nvPr/>
        </p:nvSpPr>
        <p:spPr bwMode="auto">
          <a:xfrm>
            <a:off x="820958" y="1290898"/>
            <a:ext cx="2526906" cy="2426134"/>
          </a:xfrm>
          <a:prstGeom prst="ellipse">
            <a:avLst/>
          </a:prstGeom>
          <a:gradFill rotWithShape="1">
            <a:gsLst>
              <a:gs pos="0">
                <a:srgbClr val="66CCFF"/>
              </a:gs>
              <a:gs pos="100000">
                <a:srgbClr val="66CC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Дыхательная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система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_s1037"/>
          <p:cNvSpPr>
            <a:spLocks noChangeArrowheads="1"/>
          </p:cNvSpPr>
          <p:nvPr/>
        </p:nvSpPr>
        <p:spPr bwMode="auto">
          <a:xfrm>
            <a:off x="2915146" y="4625625"/>
            <a:ext cx="2520950" cy="2231925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FF00FF">
                  <a:gamma/>
                  <a:shade val="9215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40000"/>
              <a:buFont typeface="Wingdings" pitchFamily="2" charset="2"/>
              <a:buNone/>
              <a:defRPr/>
            </a:pPr>
            <a:r>
              <a:rPr lang="ru-RU" sz="3200" dirty="0"/>
              <a:t>Иммунная </a:t>
            </a:r>
            <a:endParaRPr lang="ru-RU" sz="3200" dirty="0" smtClean="0"/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40000"/>
              <a:buFont typeface="Wingdings" pitchFamily="2" charset="2"/>
              <a:buNone/>
              <a:defRPr/>
            </a:pPr>
            <a:r>
              <a:rPr lang="ru-RU" sz="3200" dirty="0" smtClean="0"/>
              <a:t>система </a:t>
            </a:r>
            <a:endParaRPr lang="ru-RU" sz="3200" b="1" i="1" dirty="0"/>
          </a:p>
        </p:txBody>
      </p:sp>
      <p:sp>
        <p:nvSpPr>
          <p:cNvPr id="9" name="_s1039"/>
          <p:cNvSpPr>
            <a:spLocks noChangeArrowheads="1"/>
          </p:cNvSpPr>
          <p:nvPr/>
        </p:nvSpPr>
        <p:spPr bwMode="auto">
          <a:xfrm>
            <a:off x="3335111" y="2744724"/>
            <a:ext cx="2605041" cy="2357151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rgbClr val="FFCCFF">
                  <a:gamma/>
                  <a:shade val="7607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400" b="1" dirty="0" smtClean="0"/>
              <a:t>Опорно-</a:t>
            </a:r>
          </a:p>
          <a:p>
            <a:pPr algn="ctr"/>
            <a:r>
              <a:rPr lang="ru-RU" sz="2400" b="1" dirty="0" smtClean="0"/>
              <a:t>двигательная </a:t>
            </a:r>
          </a:p>
          <a:p>
            <a:pPr algn="ctr"/>
            <a:r>
              <a:rPr lang="ru-RU" sz="2400" b="1" dirty="0" smtClean="0"/>
              <a:t>система</a:t>
            </a:r>
            <a:endParaRPr lang="ru-RU" sz="2400" b="1" dirty="0"/>
          </a:p>
        </p:txBody>
      </p:sp>
      <p:sp>
        <p:nvSpPr>
          <p:cNvPr id="10" name="_s1043"/>
          <p:cNvSpPr>
            <a:spLocks noChangeArrowheads="1"/>
          </p:cNvSpPr>
          <p:nvPr/>
        </p:nvSpPr>
        <p:spPr bwMode="auto">
          <a:xfrm>
            <a:off x="5436096" y="1628800"/>
            <a:ext cx="2647131" cy="2419796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400" b="1" dirty="0"/>
              <a:t>Пищеварительная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система</a:t>
            </a:r>
            <a:endParaRPr lang="ru-RU" sz="2400" b="1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44624"/>
            <a:ext cx="8229600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smtClean="0">
                <a:solidFill>
                  <a:schemeClr val="accent5">
                    <a:lumMod val="75000"/>
                  </a:schemeClr>
                </a:solidFill>
              </a:rPr>
              <a:t>Основные системы человека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_s1033"/>
          <p:cNvSpPr>
            <a:spLocks noChangeArrowheads="1"/>
          </p:cNvSpPr>
          <p:nvPr/>
        </p:nvSpPr>
        <p:spPr bwMode="auto">
          <a:xfrm>
            <a:off x="3203848" y="908720"/>
            <a:ext cx="2376488" cy="2271712"/>
          </a:xfrm>
          <a:prstGeom prst="ellipse">
            <a:avLst/>
          </a:prstGeom>
          <a:gradFill rotWithShape="1">
            <a:gsLst>
              <a:gs pos="0">
                <a:srgbClr val="FF3399"/>
              </a:gs>
              <a:gs pos="100000">
                <a:srgbClr val="FF3399">
                  <a:gamma/>
                  <a:shade val="7607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Центральная 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нервная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система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4" name="_s1031"/>
          <p:cNvSpPr>
            <a:spLocks noChangeArrowheads="1"/>
          </p:cNvSpPr>
          <p:nvPr/>
        </p:nvSpPr>
        <p:spPr bwMode="auto">
          <a:xfrm>
            <a:off x="899592" y="3230908"/>
            <a:ext cx="2526906" cy="2502348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6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Сердечно-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сосудистая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система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oral-club.mksat.net/images/sistem_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9" b="4905"/>
          <a:stretch/>
        </p:blipFill>
        <p:spPr bwMode="auto">
          <a:xfrm>
            <a:off x="897966" y="836712"/>
            <a:ext cx="5952778" cy="592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44624"/>
            <a:ext cx="8229600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smtClean="0">
                <a:solidFill>
                  <a:schemeClr val="accent5">
                    <a:lumMod val="75000"/>
                  </a:schemeClr>
                </a:solidFill>
              </a:rPr>
              <a:t>Основные системы человека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136904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Болезнь (отклонение от нормы)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7067128" cy="26642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СОСТОЯНИЕ ОРГАНИЗМА, ХАРАКТЕРИЗУЮЩЕЕСЯ ПОВРЕЖДЕНИЕМ СИСТЕМ, ОРГАНОВ И ТКАНЕЙ В РЕЗУЛЬТАТЕ ДЕЙСТВИЯ </a:t>
            </a:r>
          </a:p>
          <a:p>
            <a:pPr marL="0" indent="0" algn="ctr">
              <a:buNone/>
            </a:pPr>
            <a:r>
              <a:rPr lang="ru-RU" sz="3900" b="1" spc="600" dirty="0" smtClean="0">
                <a:solidFill>
                  <a:srgbClr val="0070C0"/>
                </a:solidFill>
              </a:rPr>
              <a:t>ПАТОГЕННЫХ</a:t>
            </a:r>
            <a:r>
              <a:rPr lang="ru-RU" sz="3900" b="1" spc="600" dirty="0" smtClean="0">
                <a:solidFill>
                  <a:srgbClr val="FF0000"/>
                </a:solidFill>
              </a:rPr>
              <a:t> </a:t>
            </a:r>
            <a:r>
              <a:rPr lang="ru-RU" sz="3900" b="1" spc="600" dirty="0" smtClean="0">
                <a:solidFill>
                  <a:srgbClr val="0070C0"/>
                </a:solidFill>
              </a:rPr>
              <a:t>ФАКТОРОВ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Выноска со стрелкой вверх 3"/>
          <p:cNvSpPr/>
          <p:nvPr/>
        </p:nvSpPr>
        <p:spPr>
          <a:xfrm>
            <a:off x="395536" y="4005064"/>
            <a:ext cx="1728192" cy="1944216"/>
          </a:xfrm>
          <a:prstGeom prst="upArrow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Физические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2267744" y="4005064"/>
            <a:ext cx="1728192" cy="1728192"/>
          </a:xfrm>
          <a:prstGeom prst="up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Химические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4139952" y="4005064"/>
            <a:ext cx="1728192" cy="1512168"/>
          </a:xfrm>
          <a:prstGeom prst="up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Биологические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6012160" y="3972538"/>
            <a:ext cx="1728192" cy="1256662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Социальные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alko03.ru/wp-content/uploads/2014/05/Golovnaja-bol1-250x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261726"/>
            <a:ext cx="2555776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4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ДЕЙСТВИЕ ПАТОГЕННЫХ ФАКТОРОВ</a:t>
            </a:r>
            <a:endParaRPr lang="ru-RU" b="1" dirty="0"/>
          </a:p>
        </p:txBody>
      </p:sp>
      <p:sp>
        <p:nvSpPr>
          <p:cNvPr id="4" name="Волна 3"/>
          <p:cNvSpPr/>
          <p:nvPr/>
        </p:nvSpPr>
        <p:spPr>
          <a:xfrm>
            <a:off x="539552" y="1700808"/>
            <a:ext cx="3384376" cy="2880320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 НАРУШЕНИЕМ ЦЕЛОСТНОСТИ ОРГАНИЗМА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4355976" y="1628800"/>
            <a:ext cx="2952328" cy="4436876"/>
          </a:xfrm>
          <a:prstGeom prst="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Без нарушение целостности организма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http://topref.ru/main/images/101873/m2529e4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83" y="4365104"/>
            <a:ext cx="2867013" cy="195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1useful-site.ru/wp-content/uploads/2015/09/%D1%81%D0%B0%D0%B9%D1%82-%D0%BE-%D0%B7%D0%B4%D0%BE%D1%80%D0%BE%D0%B2%D1%8C%D0%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87" y="1451075"/>
            <a:ext cx="2478509" cy="168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30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27384"/>
            <a:ext cx="7772400" cy="132375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повреждений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4"/>
          <p:cNvSpPr>
            <a:spLocks noGrp="1"/>
          </p:cNvSpPr>
          <p:nvPr/>
        </p:nvSpPr>
        <p:spPr>
          <a:xfrm>
            <a:off x="755576" y="1372179"/>
            <a:ext cx="3960440" cy="4937141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ОТРАВЛЕНИЯ</a:t>
            </a:r>
          </a:p>
          <a:p>
            <a:r>
              <a:rPr lang="ru-RU" sz="2400" b="1" dirty="0" smtClean="0"/>
              <a:t>КРОВОТЕЧЕНИЯ</a:t>
            </a:r>
          </a:p>
          <a:p>
            <a:r>
              <a:rPr lang="ru-RU" sz="2400" b="1" dirty="0" smtClean="0"/>
              <a:t>ОБМОРОК</a:t>
            </a:r>
          </a:p>
          <a:p>
            <a:r>
              <a:rPr lang="ru-RU" sz="2400" b="1" dirty="0" smtClean="0"/>
              <a:t>ОЖОГИ</a:t>
            </a:r>
          </a:p>
          <a:p>
            <a:r>
              <a:rPr lang="ru-RU" sz="2400" b="1" dirty="0" smtClean="0"/>
              <a:t>ОТМОРОЖЕНИЯ</a:t>
            </a:r>
          </a:p>
          <a:p>
            <a:r>
              <a:rPr lang="ru-RU" sz="2400" b="1" dirty="0" smtClean="0"/>
              <a:t>ЭЛЕКТРОТРАВМА</a:t>
            </a:r>
          </a:p>
          <a:p>
            <a:r>
              <a:rPr lang="ru-RU" sz="2400" b="1" dirty="0" smtClean="0"/>
              <a:t>СУДОРОГИ</a:t>
            </a:r>
          </a:p>
          <a:p>
            <a:r>
              <a:rPr lang="ru-RU" sz="2400" b="1" dirty="0" smtClean="0"/>
              <a:t>ВНЕЗАПНАЯ СМЕРТЬ</a:t>
            </a:r>
          </a:p>
          <a:p>
            <a:r>
              <a:rPr lang="ru-RU" sz="2400" b="1" dirty="0" smtClean="0"/>
              <a:t>ВЫВИХИ И ПЕРЕЛОМЫ</a:t>
            </a:r>
          </a:p>
          <a:p>
            <a:r>
              <a:rPr lang="ru-RU" sz="2400" b="1" dirty="0" smtClean="0"/>
              <a:t>СОЛНЕЧНЫЙ УДАР</a:t>
            </a:r>
          </a:p>
          <a:p>
            <a:r>
              <a:rPr lang="ru-RU" sz="2400" b="1" dirty="0" smtClean="0"/>
              <a:t>ТЕПЛОВОЙ УДАР</a:t>
            </a:r>
            <a:endParaRPr lang="en-US" sz="2400" b="1" dirty="0" smtClean="0"/>
          </a:p>
          <a:p>
            <a:r>
              <a:rPr lang="ru-RU" sz="2400" b="1" dirty="0" smtClean="0"/>
              <a:t>УТОПЛЕНИЕ</a:t>
            </a:r>
          </a:p>
          <a:p>
            <a:endParaRPr lang="ru-RU" sz="2400" b="1" dirty="0"/>
          </a:p>
        </p:txBody>
      </p:sp>
      <p:pic>
        <p:nvPicPr>
          <p:cNvPr id="5122" name="Picture 2" descr="http://anatomiya-atlas.ru/wp-content/uploads/1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68382"/>
            <a:ext cx="4499992" cy="549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5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26642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algn="ctr">
              <a:buNone/>
            </a:pPr>
            <a:r>
              <a:rPr lang="ru-RU" b="1" dirty="0" smtClean="0"/>
              <a:t>Первой медицинской помощью (ПМП) называют совокупность быстрых медицинских действий, которые нужно провести пострадавшему человеку на месте происшествия или по дороге в больницу.</a:t>
            </a:r>
            <a:endParaRPr lang="ru-RU" b="1" dirty="0"/>
          </a:p>
        </p:txBody>
      </p:sp>
      <p:pic>
        <p:nvPicPr>
          <p:cNvPr id="16386" name="Picture 2" descr="http://myallergiya.ru/wp-content/uploads/2014/08/pomosh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12976"/>
            <a:ext cx="6642063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algn="ctr">
              <a:buNone/>
            </a:pPr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algn="ctr">
              <a:buNone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медицинская помощь нужна срочно, но по каким-либо причинам медицинский персонал не может оказаться вовремя на месте происшествия, единственным правильным выходом для спасения пострадавшего остается оказание 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ПЕРВОЙ МЕДИЦИНСКОЙ ПОМОЩИ 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Основная цель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первой </a:t>
            </a:r>
            <a:r>
              <a:rPr lang="ru-RU" b="1" dirty="0"/>
              <a:t>медицинской помощи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567333"/>
            <a:ext cx="541094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ОКАЗАНИЕ ПОМОЩИ ЧЕЛОВЕКУ, ПОЛУЧИВШЕМУ ТРАВМУ ИЛИ СТРАДАЮЩЕМУ ОТ ВНЕЗАПНОГО ПРИСТУПА ЗАБОЛЕВАНИЯ, ДО МОМЕНТА ПРИБЫТИЯ КВАЛИФИЦИРОВАННОЙ МЕДИЦИНСКОЙ ПОМОЩИ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.jpe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38" y="2726134"/>
            <a:ext cx="2220954" cy="214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9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4824536" cy="5328592"/>
          </a:xfrm>
          <a:noFill/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СПОСОБНОСТИ ВЫПОЛНЯТЬ ПРОФЕССИОНАЛЬНЫЕ ЗАДАЧИ В ОСОБЫХ УСЛОВИЯХ, ЧРЕЗВЫЧАЙНЫХ ОБСТОЯТЕЛЬСТВАХ, ЧРЕЗВЫЧАЙНЫХ СИТУАЦИЯХ, В УСЛОВИЯХ РЕЖИМА ЧРЕЗВЫЧАЙНОГО ПОЛОЖЕНИЯ И В ВОЕННОЕ ВРЕМЯ, 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ОКАЗЫВАТЬ ПЕРВУЮ МЕДИЦИНСКУЮ ПОМОЩЬ,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ОБЕСПЕЧИВАТЬ ЛИЧНУЮ БЕЗОПАСНОСТЬ И БЕЗОПАСНОСТЬ ГРАЖДАН В ПРОЦЕССЕ РЕШЕНИЯ СЛУЖЕБНЫХ ЗАДАЧ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0381"/>
            <a:ext cx="82809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ПРОЦЕСС ИЗУЧЕНИЯ ДИСЦИПЛИНЫ «СПЕЦИАЛЬНАЯ И МЕДИЦИНСКАЯ ПОДГОТОВКА» НАПРАВЛЕН НА ФОРМИРОВАНИЕ СЛЕДУЮЩЕЙ КОМПЕТЕНЦИИ: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1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Виды первой медицинской помощи</a:t>
            </a:r>
            <a:endParaRPr lang="ru-RU" b="1" dirty="0"/>
          </a:p>
        </p:txBody>
      </p:sp>
      <p:sp>
        <p:nvSpPr>
          <p:cNvPr id="4" name="DownRibbonSharp"/>
          <p:cNvSpPr>
            <a:spLocks noEditPoints="1" noChangeArrowheads="1"/>
          </p:cNvSpPr>
          <p:nvPr/>
        </p:nvSpPr>
        <p:spPr bwMode="auto">
          <a:xfrm>
            <a:off x="2339753" y="1848545"/>
            <a:ext cx="6624736" cy="1796479"/>
          </a:xfrm>
          <a:custGeom>
            <a:avLst/>
            <a:gdLst>
              <a:gd name="G0" fmla="+- 0 0 0"/>
              <a:gd name="G1" fmla="+- 3523 0 0"/>
              <a:gd name="G2" fmla="+- 3523 2700 0"/>
              <a:gd name="G3" fmla="+- 21600 0 G2"/>
              <a:gd name="G4" fmla="+- 21600 0 G1"/>
              <a:gd name="G5" fmla="+- 21600 0 2700"/>
              <a:gd name="G6" fmla="*/ G5 1 2"/>
              <a:gd name="G7" fmla="+- 2700 0 0"/>
              <a:gd name="T0" fmla="*/ 10800 w 21600"/>
              <a:gd name="T1" fmla="*/ 2700 h 21600"/>
              <a:gd name="T2" fmla="*/ 2700 w 21600"/>
              <a:gd name="T3" fmla="*/ 9450 h 21600"/>
              <a:gd name="T4" fmla="*/ 10800 w 21600"/>
              <a:gd name="T5" fmla="*/ 21600 h 21600"/>
              <a:gd name="T6" fmla="*/ 18900 w 21600"/>
              <a:gd name="T7" fmla="*/ 9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6223" y="0"/>
                </a:lnTo>
                <a:lnTo>
                  <a:pt x="6223" y="2700"/>
                </a:lnTo>
                <a:lnTo>
                  <a:pt x="15377" y="2700"/>
                </a:lnTo>
                <a:lnTo>
                  <a:pt x="15377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8077" y="18900"/>
                </a:lnTo>
                <a:lnTo>
                  <a:pt x="18077" y="21600"/>
                </a:lnTo>
                <a:lnTo>
                  <a:pt x="3523" y="21600"/>
                </a:lnTo>
                <a:lnTo>
                  <a:pt x="3523" y="18900"/>
                </a:lnTo>
                <a:lnTo>
                  <a:pt x="0" y="18900"/>
                </a:lnTo>
                <a:lnTo>
                  <a:pt x="2700" y="9450"/>
                </a:lnTo>
                <a:close/>
              </a:path>
              <a:path w="21600" h="21600" fill="none" extrusionOk="0">
                <a:moveTo>
                  <a:pt x="6223" y="2700"/>
                </a:moveTo>
                <a:lnTo>
                  <a:pt x="3523" y="2700"/>
                </a:lnTo>
                <a:lnTo>
                  <a:pt x="3523" y="18900"/>
                </a:lnTo>
              </a:path>
              <a:path w="21600" h="21600" fill="none" extrusionOk="0">
                <a:moveTo>
                  <a:pt x="3523" y="2700"/>
                </a:moveTo>
                <a:lnTo>
                  <a:pt x="6223" y="0"/>
                </a:lnTo>
              </a:path>
              <a:path w="21600" h="21600" fill="none" extrusionOk="0">
                <a:moveTo>
                  <a:pt x="15377" y="2700"/>
                </a:moveTo>
                <a:lnTo>
                  <a:pt x="18077" y="2700"/>
                </a:lnTo>
                <a:lnTo>
                  <a:pt x="18077" y="18900"/>
                </a:lnTo>
              </a:path>
              <a:path w="21600" h="21600" fill="none" extrusionOk="0">
                <a:moveTo>
                  <a:pt x="18077" y="2700"/>
                </a:moveTo>
                <a:lnTo>
                  <a:pt x="15377" y="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sz="4000" b="1" i="1" dirty="0" smtClean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ru-RU" sz="4000" b="1" i="1" dirty="0" smtClean="0">
                <a:solidFill>
                  <a:srgbClr val="0000FF"/>
                </a:solidFill>
              </a:rPr>
              <a:t>САМОПОМОЩЬ</a:t>
            </a:r>
            <a:endParaRPr lang="ru-RU" sz="4000" b="1" i="1" dirty="0">
              <a:solidFill>
                <a:srgbClr val="0000FF"/>
              </a:solidFill>
            </a:endParaRPr>
          </a:p>
        </p:txBody>
      </p:sp>
      <p:sp>
        <p:nvSpPr>
          <p:cNvPr id="5" name="DownRibbonSharp"/>
          <p:cNvSpPr>
            <a:spLocks noEditPoints="1" noChangeArrowheads="1"/>
          </p:cNvSpPr>
          <p:nvPr/>
        </p:nvSpPr>
        <p:spPr bwMode="auto">
          <a:xfrm>
            <a:off x="1401564" y="4580235"/>
            <a:ext cx="6698828" cy="1729085"/>
          </a:xfrm>
          <a:custGeom>
            <a:avLst/>
            <a:gdLst>
              <a:gd name="G0" fmla="+- 0 0 0"/>
              <a:gd name="G1" fmla="+- 3187 0 0"/>
              <a:gd name="G2" fmla="+- 3187 2700 0"/>
              <a:gd name="G3" fmla="+- 21600 0 G2"/>
              <a:gd name="G4" fmla="+- 21600 0 G1"/>
              <a:gd name="G5" fmla="+- 21600 0 2447"/>
              <a:gd name="G6" fmla="*/ G5 1 2"/>
              <a:gd name="G7" fmla="+- 2447 0 0"/>
              <a:gd name="T0" fmla="*/ 10800 w 21600"/>
              <a:gd name="T1" fmla="*/ 2447 h 21600"/>
              <a:gd name="T2" fmla="*/ 2700 w 21600"/>
              <a:gd name="T3" fmla="*/ 9577 h 21600"/>
              <a:gd name="T4" fmla="*/ 10800 w 21600"/>
              <a:gd name="T5" fmla="*/ 21600 h 21600"/>
              <a:gd name="T6" fmla="*/ 18900 w 21600"/>
              <a:gd name="T7" fmla="*/ 957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5887" y="0"/>
                </a:lnTo>
                <a:lnTo>
                  <a:pt x="5887" y="2447"/>
                </a:lnTo>
                <a:lnTo>
                  <a:pt x="15713" y="2447"/>
                </a:lnTo>
                <a:lnTo>
                  <a:pt x="15713" y="0"/>
                </a:lnTo>
                <a:lnTo>
                  <a:pt x="21600" y="0"/>
                </a:lnTo>
                <a:lnTo>
                  <a:pt x="18900" y="9577"/>
                </a:lnTo>
                <a:lnTo>
                  <a:pt x="21600" y="19153"/>
                </a:lnTo>
                <a:lnTo>
                  <a:pt x="18413" y="19153"/>
                </a:lnTo>
                <a:lnTo>
                  <a:pt x="18413" y="21600"/>
                </a:lnTo>
                <a:lnTo>
                  <a:pt x="3187" y="21600"/>
                </a:lnTo>
                <a:lnTo>
                  <a:pt x="3187" y="19153"/>
                </a:lnTo>
                <a:lnTo>
                  <a:pt x="0" y="19153"/>
                </a:lnTo>
                <a:lnTo>
                  <a:pt x="2700" y="9577"/>
                </a:lnTo>
                <a:close/>
              </a:path>
              <a:path w="21600" h="21600" fill="none" extrusionOk="0">
                <a:moveTo>
                  <a:pt x="5887" y="2447"/>
                </a:moveTo>
                <a:lnTo>
                  <a:pt x="3187" y="2447"/>
                </a:lnTo>
                <a:lnTo>
                  <a:pt x="3187" y="19153"/>
                </a:lnTo>
              </a:path>
              <a:path w="21600" h="21600" fill="none" extrusionOk="0">
                <a:moveTo>
                  <a:pt x="3187" y="2447"/>
                </a:moveTo>
                <a:lnTo>
                  <a:pt x="5887" y="0"/>
                </a:lnTo>
              </a:path>
              <a:path w="21600" h="21600" fill="none" extrusionOk="0">
                <a:moveTo>
                  <a:pt x="15713" y="2447"/>
                </a:moveTo>
                <a:lnTo>
                  <a:pt x="18413" y="2447"/>
                </a:lnTo>
                <a:lnTo>
                  <a:pt x="18413" y="19153"/>
                </a:lnTo>
              </a:path>
              <a:path w="21600" h="21600" fill="none" extrusionOk="0">
                <a:moveTo>
                  <a:pt x="18413" y="2447"/>
                </a:moveTo>
                <a:lnTo>
                  <a:pt x="15713" y="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sz="4000" b="1" i="1" dirty="0" smtClean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ru-RU" sz="4000" b="1" i="1" dirty="0" smtClean="0">
                <a:solidFill>
                  <a:srgbClr val="0000FF"/>
                </a:solidFill>
              </a:rPr>
              <a:t>ВЗАИМОПОМОЩЬ</a:t>
            </a:r>
            <a:endParaRPr lang="ru-RU" sz="4000" b="1" i="1" dirty="0">
              <a:solidFill>
                <a:srgbClr val="0000FF"/>
              </a:solidFill>
            </a:endParaRPr>
          </a:p>
        </p:txBody>
      </p:sp>
      <p:pic>
        <p:nvPicPr>
          <p:cNvPr id="2050" name="Picture 2" descr="http://www.maam.ru/upload/blogs/44c8ca18eccac86fba7c54ba105d3fe8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3419872" cy="247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25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27584" y="3041129"/>
            <a:ext cx="7056784" cy="1035943"/>
          </a:xfrm>
          <a:prstGeom prst="rect">
            <a:avLst/>
          </a:prstGeom>
          <a:solidFill>
            <a:srgbClr val="C6D721">
              <a:alpha val="56862"/>
            </a:srgb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4000" b="1" dirty="0" smtClean="0">
                <a:latin typeface="Times New Roman" pitchFamily="18" charset="0"/>
              </a:rPr>
              <a:t>ОКАЗАНИЕ ПЕРВОЙ МЕДИЦИНСКОЙ ПОМОЩИ</a:t>
            </a:r>
          </a:p>
        </p:txBody>
      </p:sp>
      <p:sp>
        <p:nvSpPr>
          <p:cNvPr id="6" name="PubOvalCallout"/>
          <p:cNvSpPr>
            <a:spLocks noEditPoints="1" noChangeArrowheads="1"/>
          </p:cNvSpPr>
          <p:nvPr/>
        </p:nvSpPr>
        <p:spPr bwMode="auto">
          <a:xfrm>
            <a:off x="250825" y="260648"/>
            <a:ext cx="4179888" cy="280789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ЭЛЕМЕНТАРНЫЕ ТЕОРЕТИЧЕСКИЕ МЕДИЦИНСКИЕ ЗНАНИЯ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PubOvalCallout"/>
          <p:cNvSpPr>
            <a:spLocks noEditPoints="1" noChangeArrowheads="1"/>
          </p:cNvSpPr>
          <p:nvPr/>
        </p:nvSpPr>
        <p:spPr bwMode="auto">
          <a:xfrm rot="10800000">
            <a:off x="1115616" y="3969343"/>
            <a:ext cx="5616972" cy="1944019"/>
          </a:xfrm>
          <a:custGeom>
            <a:avLst/>
            <a:gdLst>
              <a:gd name="G0" fmla="+- 0 0 0"/>
              <a:gd name="G1" fmla="+- 7755 0 0"/>
              <a:gd name="T0" fmla="*/ 10800 w 21600"/>
              <a:gd name="T1" fmla="*/ 0 h 21600"/>
              <a:gd name="T2" fmla="*/ 0 w 21600"/>
              <a:gd name="T3" fmla="*/ 8105 h 21600"/>
              <a:gd name="T4" fmla="*/ 7755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755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МЕДИЦИНСКИЕ ИЛИ ПОДРУЧНЫЕ СРЕДСТВА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PubOvalCallout"/>
          <p:cNvSpPr>
            <a:spLocks noEditPoints="1" noChangeArrowheads="1"/>
          </p:cNvSpPr>
          <p:nvPr/>
        </p:nvSpPr>
        <p:spPr bwMode="auto">
          <a:xfrm>
            <a:off x="4572000" y="1052488"/>
            <a:ext cx="4392613" cy="1872456"/>
          </a:xfrm>
          <a:custGeom>
            <a:avLst/>
            <a:gdLst>
              <a:gd name="G0" fmla="+- 0 0 0"/>
              <a:gd name="G1" fmla="+- 4433 0 0"/>
              <a:gd name="T0" fmla="*/ 10800 w 21600"/>
              <a:gd name="T1" fmla="*/ 0 h 21600"/>
              <a:gd name="T2" fmla="*/ 0 w 21600"/>
              <a:gd name="T3" fmla="*/ 8105 h 21600"/>
              <a:gd name="T4" fmla="*/ 4433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4433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rgbClr val="00B050"/>
                </a:solidFill>
              </a:rPr>
              <a:t>ПРАКТИЧЕСКИЕ НАВЫКИ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91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923928" y="3356992"/>
            <a:ext cx="3528392" cy="252028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Приложение методов и приемов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первой медицинской помощи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1"/>
            <a:ext cx="8229600" cy="1612776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Принимая решение об оказании первой медицинской помощи, необходимы знания о признаках жизни и смерти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259632" y="3356992"/>
            <a:ext cx="3456384" cy="25202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4171727"/>
            <a:ext cx="1917512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>
                <a:solidFill>
                  <a:schemeClr val="bg1"/>
                </a:solidFill>
                <a:ea typeface="+mj-ea"/>
                <a:cs typeface="+mj-cs"/>
              </a:rPr>
              <a:t>ЖИЗНЬ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35822" y="4171727"/>
            <a:ext cx="2107373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>СМЕРТЬ</a:t>
            </a:r>
            <a:endParaRPr lang="ru-RU" sz="440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8" name="Пятиугольник 7"/>
          <p:cNvSpPr/>
          <p:nvPr/>
        </p:nvSpPr>
        <p:spPr>
          <a:xfrm rot="5400000">
            <a:off x="2915816" y="4221090"/>
            <a:ext cx="2880321" cy="864096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27584" y="6093299"/>
            <a:ext cx="7056784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Область оказания первой медицинской помощи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749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3222"/>
            <a:ext cx="8229600" cy="112553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sz="3600" b="1" dirty="0" smtClean="0"/>
              <a:t> П Р И З Н А К И   Ж И З Н И</a:t>
            </a:r>
            <a:r>
              <a:rPr lang="ru-RU" dirty="0" smtClean="0"/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3723339" cy="3052936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80000"/>
              </a:lnSpc>
              <a:buNone/>
            </a:pPr>
            <a:endParaRPr lang="ru-RU" dirty="0"/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dirty="0" smtClean="0"/>
              <a:t>Определяют по </a:t>
            </a:r>
            <a:r>
              <a:rPr lang="ru-RU" dirty="0" smtClean="0">
                <a:solidFill>
                  <a:srgbClr val="FF0000"/>
                </a:solidFill>
              </a:rPr>
              <a:t>движению</a:t>
            </a:r>
            <a:r>
              <a:rPr lang="ru-RU" dirty="0" smtClean="0"/>
              <a:t> грудной клетки и живота, запотеванию зеркала, приложенного к носу и рту, движению комочка ваты или бинта, поднесенного к ноздрям</a:t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2050" name="Picture 2" descr="http://nebolet.com/medimg/content/trahei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891" y="3724274"/>
            <a:ext cx="4848225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 со стрелкой влево 1"/>
          <p:cNvSpPr/>
          <p:nvPr/>
        </p:nvSpPr>
        <p:spPr>
          <a:xfrm>
            <a:off x="4427984" y="1556792"/>
            <a:ext cx="4464496" cy="208823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7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Наличие </a:t>
            </a:r>
          </a:p>
          <a:p>
            <a:pPr algn="ctr"/>
            <a:r>
              <a:rPr lang="ru-RU" sz="4000" dirty="0" smtClean="0"/>
              <a:t>сохраненного </a:t>
            </a:r>
          </a:p>
          <a:p>
            <a:pPr algn="ctr"/>
            <a:r>
              <a:rPr lang="ru-RU" sz="4000" dirty="0" smtClean="0"/>
              <a:t>дыхания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782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3222"/>
            <a:ext cx="8229600" cy="112553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sz="3600" b="1" dirty="0" smtClean="0"/>
              <a:t> П Р И З Н А К И   Ж И З Н И</a:t>
            </a:r>
            <a:r>
              <a:rPr lang="ru-RU" dirty="0" smtClean="0"/>
              <a:t> </a:t>
            </a:r>
          </a:p>
        </p:txBody>
      </p:sp>
      <p:pic>
        <p:nvPicPr>
          <p:cNvPr id="3074" name="Picture 2" descr="https://conedo.files.wordpress.com/2010/08/220px-blutkreislau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40969"/>
            <a:ext cx="246783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 со стрелкой влево 1"/>
          <p:cNvSpPr/>
          <p:nvPr/>
        </p:nvSpPr>
        <p:spPr>
          <a:xfrm>
            <a:off x="4644008" y="1124744"/>
            <a:ext cx="4464496" cy="208823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7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Наличие </a:t>
            </a:r>
            <a:r>
              <a:rPr lang="ru-RU" sz="4000" dirty="0"/>
              <a:t>сердечной деятельности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7354596" cy="5112568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 smtClean="0"/>
              <a:t>Определяют </a:t>
            </a:r>
            <a:r>
              <a:rPr lang="ru-RU" dirty="0"/>
              <a:t>путем </a:t>
            </a:r>
            <a:endParaRPr lang="ru-RU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 smtClean="0"/>
              <a:t>прощупывания </a:t>
            </a:r>
            <a:r>
              <a:rPr lang="ru-RU" b="1" dirty="0" smtClean="0">
                <a:solidFill>
                  <a:srgbClr val="FF0000"/>
                </a:solidFill>
              </a:rPr>
              <a:t>пульса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 smtClean="0"/>
              <a:t>Определить </a:t>
            </a:r>
            <a:r>
              <a:rPr lang="ru-RU" dirty="0"/>
              <a:t>пульс </a:t>
            </a:r>
            <a:endParaRPr lang="ru-RU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 smtClean="0"/>
              <a:t>можно </a:t>
            </a:r>
            <a:r>
              <a:rPr lang="ru-RU" dirty="0"/>
              <a:t>на лучевой артерии, располагающейся под кожей </a:t>
            </a:r>
            <a:endParaRPr lang="ru-RU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 smtClean="0"/>
              <a:t>между </a:t>
            </a:r>
            <a:r>
              <a:rPr lang="ru-RU" dirty="0"/>
              <a:t>шиловидным отростком </a:t>
            </a:r>
            <a:endParaRPr lang="ru-RU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 smtClean="0"/>
              <a:t>лучевой </a:t>
            </a:r>
            <a:r>
              <a:rPr lang="ru-RU" dirty="0"/>
              <a:t>кости и сухожилием </a:t>
            </a:r>
            <a:endParaRPr lang="ru-RU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 smtClean="0"/>
              <a:t>внутренней </a:t>
            </a:r>
            <a:r>
              <a:rPr lang="ru-RU" dirty="0"/>
              <a:t>лучевой мышцы. </a:t>
            </a:r>
            <a:r>
              <a:rPr lang="ru-RU" dirty="0" smtClean="0"/>
              <a:t>В </a:t>
            </a:r>
            <a:r>
              <a:rPr lang="ru-RU" dirty="0"/>
              <a:t>тех случаях, когда нельзя исследовать пульс на лучевой артерии, его определяют либо на сонной или височной артерии, либо на ногах (на тыльной артерии стопы и задней берцовой артерии)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060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3222"/>
            <a:ext cx="8229600" cy="112553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sz="3600" b="1" dirty="0" smtClean="0"/>
              <a:t> П Р И З Н А К И   Ж И З Н И</a:t>
            </a:r>
            <a:r>
              <a:rPr lang="ru-RU" dirty="0" smtClean="0"/>
              <a:t> </a:t>
            </a:r>
          </a:p>
        </p:txBody>
      </p:sp>
      <p:sp>
        <p:nvSpPr>
          <p:cNvPr id="2" name="Выноска со стрелкой влево 1"/>
          <p:cNvSpPr/>
          <p:nvPr/>
        </p:nvSpPr>
        <p:spPr>
          <a:xfrm>
            <a:off x="4644008" y="1340768"/>
            <a:ext cx="4464496" cy="208823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7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Наличие </a:t>
            </a:r>
            <a:r>
              <a:rPr lang="ru-RU" sz="4000" dirty="0"/>
              <a:t>реакции зрачков на свет</a:t>
            </a:r>
          </a:p>
        </p:txBody>
      </p:sp>
      <p:pic>
        <p:nvPicPr>
          <p:cNvPr id="4098" name="Picture 2" descr="http://blgy.ru/images/biology8/pic1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76" y="5219700"/>
            <a:ext cx="60674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7920880" cy="5445224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 smtClean="0"/>
              <a:t>Определяют </a:t>
            </a:r>
            <a:r>
              <a:rPr lang="ru-RU" dirty="0"/>
              <a:t>путем </a:t>
            </a:r>
            <a:endParaRPr lang="ru-RU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 smtClean="0"/>
              <a:t>направления </a:t>
            </a:r>
            <a:r>
              <a:rPr lang="ru-RU" dirty="0"/>
              <a:t>на глаз </a:t>
            </a:r>
            <a:endParaRPr lang="ru-RU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 smtClean="0"/>
              <a:t>пучка </a:t>
            </a:r>
            <a:r>
              <a:rPr lang="ru-RU" dirty="0"/>
              <a:t>света от любого </a:t>
            </a:r>
            <a:endParaRPr lang="ru-RU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 smtClean="0"/>
              <a:t>источника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сужение </a:t>
            </a:r>
            <a:r>
              <a:rPr lang="ru-RU" b="1" dirty="0">
                <a:solidFill>
                  <a:srgbClr val="FF0000"/>
                </a:solidFill>
              </a:rPr>
              <a:t>зрачка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 smtClean="0"/>
              <a:t>свидетельствует </a:t>
            </a:r>
            <a:r>
              <a:rPr lang="ru-RU" dirty="0"/>
              <a:t>о положительной реакции. При дневном свете эта реакция проверяется следующим образом: закрывают глаз рукой на 2-3 мин, затем быстро убирают руку; если зрачки сужаются, то это свидетельствует о сохранении функций головного мозга</a:t>
            </a:r>
          </a:p>
        </p:txBody>
      </p:sp>
    </p:spTree>
    <p:extLst>
      <p:ext uri="{BB962C8B-B14F-4D97-AF65-F5344CB8AC3E}">
        <p14:creationId xmlns:p14="http://schemas.microsoft.com/office/powerpoint/2010/main" val="241341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3222"/>
            <a:ext cx="8229600" cy="112553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sz="3600" b="1" dirty="0" smtClean="0"/>
              <a:t> П Р И З Н А К И   Ж И З Н И</a:t>
            </a:r>
            <a:r>
              <a:rPr lang="ru-RU" dirty="0" smtClean="0"/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sz="3600" b="1" dirty="0" smtClean="0"/>
              <a:t>Отсутствие всего названного выше является сигналом к немедленному проведению реанимационных мероприятий (искусственное дыхание, непрямой массаж сердца) до восстановления признаков жизни. Проведение оживления пострадавшего становится нецелесообразным через 20-25 мин после начала реанимации при условии отсутствия признаков жизни</a:t>
            </a:r>
          </a:p>
          <a:p>
            <a:pPr algn="ctr" eaLnBrk="1" hangingPunct="1">
              <a:lnSpc>
                <a:spcPct val="80000"/>
              </a:lnSpc>
            </a:pPr>
            <a:endParaRPr lang="ru-RU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63678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3222"/>
            <a:ext cx="8229600" cy="112553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sz="3600" b="1" dirty="0" smtClean="0"/>
              <a:t> П Р И З Н А К И   С М Е Р Т И</a:t>
            </a:r>
            <a:r>
              <a:rPr lang="ru-RU" dirty="0" smtClean="0"/>
              <a:t> </a:t>
            </a:r>
          </a:p>
        </p:txBody>
      </p:sp>
      <p:sp>
        <p:nvSpPr>
          <p:cNvPr id="3" name="Выноска со стрелкой вверх 2"/>
          <p:cNvSpPr/>
          <p:nvPr/>
        </p:nvSpPr>
        <p:spPr>
          <a:xfrm>
            <a:off x="611560" y="1340768"/>
            <a:ext cx="2376264" cy="302433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257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АГОНИЯ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3131840" y="2132856"/>
            <a:ext cx="2376264" cy="302433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257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Клиническая смерть</a:t>
            </a:r>
            <a:endParaRPr lang="ru-RU" sz="2400" b="1" dirty="0"/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5724128" y="2780928"/>
            <a:ext cx="2376264" cy="302433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2578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Биологическая смерть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3819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3222"/>
            <a:ext cx="8229600" cy="112553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sz="3600" b="1" dirty="0" smtClean="0"/>
              <a:t> П Р И З Н А К И   С М Е Р Т И</a:t>
            </a:r>
            <a:r>
              <a:rPr lang="ru-RU" dirty="0" smtClean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2" y="1340768"/>
            <a:ext cx="6804248" cy="550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Характеризуется </a:t>
            </a:r>
            <a:r>
              <a:rPr lang="ru-RU" sz="3200" b="1" dirty="0"/>
              <a:t>затемненным сознанием, отсутствием пульса, расстройством дыхания, которое становится неритмичным, поверхностным, судорожным, снижением артериального давления. Кожа становится холодной, с бледным или синюшным оттенком. После агонии наступает клиническая смерть.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467544" y="1916832"/>
            <a:ext cx="1872208" cy="417646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А</a:t>
            </a:r>
          </a:p>
          <a:p>
            <a:pPr algn="ctr"/>
            <a:r>
              <a:rPr lang="ru-RU" sz="4000" dirty="0" smtClean="0"/>
              <a:t>Г</a:t>
            </a:r>
          </a:p>
          <a:p>
            <a:pPr algn="ctr"/>
            <a:r>
              <a:rPr lang="ru-RU" sz="4000" dirty="0" smtClean="0"/>
              <a:t>О</a:t>
            </a:r>
          </a:p>
          <a:p>
            <a:pPr algn="ctr"/>
            <a:r>
              <a:rPr lang="ru-RU" sz="4000" dirty="0" smtClean="0"/>
              <a:t>Н</a:t>
            </a:r>
          </a:p>
          <a:p>
            <a:pPr algn="ctr"/>
            <a:r>
              <a:rPr lang="ru-RU" sz="4000" dirty="0" smtClean="0"/>
              <a:t>И</a:t>
            </a:r>
          </a:p>
          <a:p>
            <a:pPr algn="ctr"/>
            <a:r>
              <a:rPr lang="ru-RU" sz="4000" dirty="0" smtClean="0"/>
              <a:t>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7004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196752"/>
            <a:ext cx="6804248" cy="56323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Состояние</a:t>
            </a:r>
            <a:r>
              <a:rPr lang="ru-RU" sz="3600" b="1" dirty="0"/>
              <a:t>, при котором отсутствуют основные признаки жизни - сердцебиение и дыхание, но еще не развились необратимые изменения в организме. Клиническая смерть длится 5-8 минут. Данный период необходимо использовать для оказания реанимационных мероприятий.</a:t>
            </a: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467544" y="1916832"/>
            <a:ext cx="1872208" cy="4176464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Е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3222"/>
            <a:ext cx="8229600" cy="112553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sz="3600" b="1" dirty="0" smtClean="0"/>
              <a:t> П Р И З Н А К И   С М Е Р Т И</a:t>
            </a:r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546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Жизнедеятельность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Autofit/>
          </a:bodyPr>
          <a:lstStyle/>
          <a:p>
            <a:pPr marL="0" indent="0" algn="ctr">
              <a:lnSpc>
                <a:spcPct val="130000"/>
              </a:lnSpc>
              <a:spcAft>
                <a:spcPts val="1800"/>
              </a:spcAft>
              <a:buNone/>
            </a:pPr>
            <a:r>
              <a:rPr lang="ru-RU" sz="2400" b="1" dirty="0" smtClean="0"/>
              <a:t>СОВОКУПНОСТЬ ПРОЦЕССОВ, ПРОТЕКАЮЩИХ В ЖИВОМ ОРГАНИЗМЕ, СЛУЖАЩИХ ПОДДЕРЖАНИЮ В НЁМ ЖИЗНИ И ЯВЛЯЮЩИХСЯ ПРОЯВЛЕНИЯМИ ЖИЗНИ.</a:t>
            </a:r>
          </a:p>
          <a:p>
            <a:pPr marL="0" indent="0" algn="ctr">
              <a:lnSpc>
                <a:spcPct val="130000"/>
              </a:lnSpc>
              <a:spcAft>
                <a:spcPts val="1800"/>
              </a:spcAft>
              <a:buNone/>
            </a:pPr>
            <a:r>
              <a:rPr lang="ru-RU" sz="2400" b="1" dirty="0" smtClean="0"/>
              <a:t>ДЛЯ ЖИЗНЕДЕЯТЕЛЬНОСТИ ХАРАКТЕРЕН </a:t>
            </a:r>
            <a:r>
              <a:rPr lang="ru-RU" sz="2400" b="1" dirty="0" smtClean="0">
                <a:solidFill>
                  <a:srgbClr val="0070C0"/>
                </a:solidFill>
              </a:rPr>
              <a:t>ОБМЕН ВЕЩЕСТВ </a:t>
            </a:r>
            <a:r>
              <a:rPr lang="ru-RU" sz="2400" b="1" dirty="0" smtClean="0"/>
              <a:t>И ПОДДЕРЖАНИЕ </a:t>
            </a:r>
            <a:r>
              <a:rPr lang="ru-RU" b="1" dirty="0" smtClean="0">
                <a:solidFill>
                  <a:srgbClr val="FF0000"/>
                </a:solidFill>
              </a:rPr>
              <a:t>ГОМЕОСТАЗА</a:t>
            </a:r>
            <a:r>
              <a:rPr lang="ru-RU" sz="2400" b="1" dirty="0" smtClean="0"/>
              <a:t>. ЖИЗНЕДЕЯТЕЛЬНОСТЬ МОЖЕТ ЗАКЛЮЧАТЬСЯ КАК В АКТИВНОМ ПЕРЕМЕЩЕНИИ В ПРОСТРАНСТВЕ ДЛЯ ПОДДЕРЖАНИЯ ОБМЕНА ВЕЩЕСТВ И БОЛЕЕ СЛОЖНЫХ ДЕЙСТВИЯХ, ТАК И В НЕПОДВИЖНОМ СУЩЕСТВОВАНИИ С ОБМЕНОМ ПИТАТЕЛЬНЫМИ ВЕЩЕСТВАМИ СО ВНЕШНЕЙ СРЕДОЙ.</a:t>
            </a:r>
          </a:p>
          <a:p>
            <a:pPr algn="ctr">
              <a:lnSpc>
                <a:spcPct val="130000"/>
              </a:lnSpc>
              <a:spcAft>
                <a:spcPts val="1800"/>
              </a:spcAft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1301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196752"/>
            <a:ext cx="6804248" cy="56938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- отсутствие дыхания:</a:t>
            </a:r>
            <a:br>
              <a:rPr lang="ru-RU" sz="2800" b="1" dirty="0"/>
            </a:br>
            <a:r>
              <a:rPr lang="ru-RU" sz="2800" b="1" dirty="0"/>
              <a:t>- отсутствие сердцебиения;</a:t>
            </a:r>
            <a:br>
              <a:rPr lang="ru-RU" sz="2800" b="1" dirty="0"/>
            </a:br>
            <a:r>
              <a:rPr lang="ru-RU" sz="2800" b="1" dirty="0"/>
              <a:t>- отсутствие чувствительности на болевые и термические раздражители;</a:t>
            </a:r>
            <a:br>
              <a:rPr lang="ru-RU" sz="2800" b="1" dirty="0"/>
            </a:br>
            <a:r>
              <a:rPr lang="ru-RU" sz="2800" b="1" dirty="0"/>
              <a:t>- снижение температуры тела;</a:t>
            </a:r>
            <a:br>
              <a:rPr lang="ru-RU" sz="2800" b="1" dirty="0"/>
            </a:br>
            <a:r>
              <a:rPr lang="ru-RU" sz="2800" b="1" dirty="0"/>
              <a:t>- помутнение и высыхание роговицы глаза;</a:t>
            </a:r>
            <a:br>
              <a:rPr lang="ru-RU" sz="2800" b="1" dirty="0"/>
            </a:br>
            <a:r>
              <a:rPr lang="ru-RU" sz="2800" b="1" dirty="0"/>
              <a:t>- отсутствие рвотного рефлекса;</a:t>
            </a:r>
            <a:br>
              <a:rPr lang="ru-RU" sz="2800" b="1" dirty="0"/>
            </a:br>
            <a:r>
              <a:rPr lang="ru-RU" sz="2800" b="1" dirty="0"/>
              <a:t>- трупные пятна сине-фиолетового или багрово-красного цвета на коже лица, груди, живота;</a:t>
            </a:r>
            <a:br>
              <a:rPr lang="ru-RU" sz="2800" b="1" dirty="0"/>
            </a:br>
            <a:r>
              <a:rPr lang="ru-RU" sz="2800" b="1" dirty="0"/>
              <a:t>- трупное окоченение, проявляющееся через 2-4 </a:t>
            </a:r>
            <a:r>
              <a:rPr lang="ru-RU" sz="2800" b="1" dirty="0" smtClean="0"/>
              <a:t>часа </a:t>
            </a:r>
            <a:r>
              <a:rPr lang="ru-RU" sz="2800" b="1" dirty="0"/>
              <a:t>после смерти</a:t>
            </a: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467544" y="1556792"/>
            <a:ext cx="1872208" cy="4824536"/>
          </a:xfrm>
          <a:prstGeom prst="rightArrowCallou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Б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Л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Ч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Е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3222"/>
            <a:ext cx="8229600" cy="112553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sz="3600" b="1" dirty="0" smtClean="0"/>
              <a:t> П Р И З Н А К И   С М Е Р Т И</a:t>
            </a:r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240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just">
              <a:buNone/>
            </a:pPr>
            <a:r>
              <a:rPr lang="ru-RU" sz="3600" dirty="0" smtClean="0"/>
              <a:t>Каждый человек должен иметь элементарные медицинские знания, чтобы в случаи ЧС оказать помощь близким людям или даже самому себе.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Т Р А В М 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291512" cy="20875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b="1" dirty="0" smtClean="0"/>
              <a:t> Нарушение целости ткани под воздействием внешних факторов.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b="1" dirty="0" smtClean="0"/>
              <a:t>Травмы бывают механическими, физическими, химическими биохимическими, психическими.</a:t>
            </a:r>
            <a:br>
              <a:rPr lang="ru-RU" b="1" dirty="0" smtClean="0"/>
            </a:br>
            <a:r>
              <a:rPr lang="ru-RU" b="1" dirty="0" smtClean="0"/>
              <a:t>  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38244743"/>
              </p:ext>
            </p:extLst>
          </p:nvPr>
        </p:nvGraphicFramePr>
        <p:xfrm>
          <a:off x="395536" y="3253432"/>
          <a:ext cx="8424936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884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Т Р А В М 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291512" cy="5111750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Ушиб </a:t>
            </a:r>
            <a:r>
              <a:rPr lang="ru-RU" sz="3600" b="1" dirty="0" smtClean="0"/>
              <a:t>- механическое нарушение мягких тканей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ПОВРЕЖДЕНИЯ КОЖИ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sz="3600" b="1" dirty="0" smtClean="0"/>
              <a:t>месте ушиба появляются боль, припухлость, кровоподтек, скопление крови. При ушибе грудной клетки нарушается дыхание. Ушиб живота может привести к разрыву печени, селезенки, кишечника, внутреннему кровотечению. Ушиб головы вызывает черепно-мозговую травму</a:t>
            </a:r>
            <a:br>
              <a:rPr lang="ru-RU" sz="3600" b="1" dirty="0" smtClean="0"/>
            </a:br>
            <a:r>
              <a:rPr lang="ru-RU" sz="3600" b="1" dirty="0" smtClean="0"/>
              <a:t>   </a:t>
            </a:r>
          </a:p>
        </p:txBody>
      </p:sp>
    </p:spTree>
    <p:extLst>
      <p:ext uri="{BB962C8B-B14F-4D97-AF65-F5344CB8AC3E}">
        <p14:creationId xmlns:p14="http://schemas.microsoft.com/office/powerpoint/2010/main" val="70884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Т Р А В М А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1438"/>
            <a:ext cx="8712968" cy="5111750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Раны</a:t>
            </a:r>
            <a:r>
              <a:rPr lang="ru-RU" sz="3600" b="1" dirty="0" smtClean="0"/>
              <a:t> - повреждения тканей организма вследствие механического воздействия, сопровождающиеся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НАРУШЕНИЕМ ЦЕЛОСТИ КОЖИ И СЛИЗИСТЫХ ОБОЛОЧЕК.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sz="3600" b="1" dirty="0" smtClean="0"/>
              <a:t>Различают колотые, ушибленные, резаные, огнестрельные, укушенные раны. Они сопровождаются кровотечением, болью, нарушением функции поврежденного органа и могут осложняться инфекцией</a:t>
            </a:r>
            <a:br>
              <a:rPr lang="ru-RU" sz="3600" b="1" dirty="0" smtClean="0"/>
            </a:br>
            <a:r>
              <a:rPr lang="ru-RU" sz="3600" b="1" dirty="0" smtClean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33884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Первая помощь. </a:t>
            </a:r>
            <a:r>
              <a:rPr lang="ru-RU" sz="2400" dirty="0"/>
              <a:t>При наличии артериального кровотечения осуществить мероприятия по его временной остановке. Из раны удалить куски одежды, крупные инородные тела. Волосы вокруг раны выстричь ножницами. Кожу вокруг раны обработать спиртом и зеленкой (1% раствор бриллиантовой зелени). Наложить ватно-марлевую повязку из индивидуального пакета (можно наложить на рану несколько стерильных салфеток, накрыть их стерильной ватой и прибинтовать). Для укрепления повязок на голове удобно пользоваться сетчатым бинтом. При обширных глубоких ранах нужно обеспечить покой травмированной конечности: руку подвесить на косынке или прибинтовать к туловищу, ногу иммобилизовать транспортной шиной. Повязки на туловище и животе лучше всего делать по типу повязок-наклеек (салфетки укрепить бинтом или лейкопластырем). 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При </a:t>
            </a:r>
            <a:r>
              <a:rPr lang="ru-RU" sz="2400" dirty="0"/>
              <a:t>сильной боли ввести 1-2 мл 2% раствора </a:t>
            </a:r>
            <a:r>
              <a:rPr lang="ru-RU" sz="2400" dirty="0" err="1" smtClean="0"/>
              <a:t>промедола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Т Р А В М А </a:t>
            </a:r>
          </a:p>
        </p:txBody>
      </p:sp>
    </p:spTree>
    <p:extLst>
      <p:ext uri="{BB962C8B-B14F-4D97-AF65-F5344CB8AC3E}">
        <p14:creationId xmlns:p14="http://schemas.microsoft.com/office/powerpoint/2010/main" val="170160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 а н ы</a:t>
            </a:r>
            <a:endParaRPr lang="ru-RU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900igr.net/datas/obg/Rana/0004-004-Pervaja-meditsinskaja-pomosch-pri-ranenii-Prekraschenie-dejstv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1124744"/>
            <a:ext cx="7596336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95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7" descr=" Запрокиньте голову пострадавшего и приподнимите подбородо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588224" y="4691826"/>
            <a:ext cx="2592288" cy="219355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О Б М О Р О К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720"/>
            <a:ext cx="8363272" cy="5544468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600" dirty="0" smtClean="0"/>
              <a:t>Внезапно возникающая кратковременная </a:t>
            </a:r>
            <a:r>
              <a:rPr lang="ru-RU" sz="3600" b="1" dirty="0" smtClean="0">
                <a:solidFill>
                  <a:srgbClr val="FF0000"/>
                </a:solidFill>
              </a:rPr>
              <a:t>утрата сознания</a:t>
            </a:r>
            <a:r>
              <a:rPr lang="ru-RU" sz="3600" dirty="0" smtClean="0"/>
              <a:t>. Проявляется резкой бледностью кожи. глаза блуждают и закрываются пострадавший падает; зрачки суживаются, потом расширяются, на свет не реагируют. Конечности холодные на ощупь, кожа покрыта липким потом, пульс редкий, слабый; дыхание редкое, поверхностное. Приступ длится от нескольких секунд до </a:t>
            </a:r>
            <a:r>
              <a:rPr lang="ru-RU" sz="3600" smtClean="0"/>
              <a:t>1-2 минут, </a:t>
            </a:r>
            <a:r>
              <a:rPr lang="ru-RU" sz="3600" dirty="0" smtClean="0"/>
              <a:t>затем следует быстрое и полное восстановление сознания. </a:t>
            </a:r>
          </a:p>
        </p:txBody>
      </p:sp>
    </p:spTree>
    <p:extLst>
      <p:ext uri="{BB962C8B-B14F-4D97-AF65-F5344CB8AC3E}">
        <p14:creationId xmlns:p14="http://schemas.microsoft.com/office/powerpoint/2010/main" val="7562657"/>
      </p:ext>
    </p:extLst>
  </p:cSld>
  <p:clrMapOvr>
    <a:masterClrMapping/>
  </p:clrMapOvr>
  <p:transition spd="med" advTm="5000">
    <p:blinds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7" descr=" Запрокиньте голову пострадавшего и приподнимите подбородо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588224" y="4691826"/>
            <a:ext cx="2592288" cy="219355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760"/>
            <a:ext cx="8363272" cy="504056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Первая помощь.</a:t>
            </a:r>
            <a:r>
              <a:rPr lang="ru-RU" sz="4400" b="1" dirty="0" smtClean="0">
                <a:solidFill>
                  <a:srgbClr val="0070C0"/>
                </a:solidFill>
              </a:rPr>
              <a:t>  </a:t>
            </a:r>
            <a:r>
              <a:rPr lang="ru-RU" sz="4400" dirty="0" smtClean="0">
                <a:solidFill>
                  <a:srgbClr val="0070C0"/>
                </a:solidFill>
              </a:rPr>
              <a:t>Пострадавшего уложить на спину с несколько откинутой назад</a:t>
            </a:r>
            <a:r>
              <a:rPr lang="ru-RU" sz="4400" b="1" dirty="0" smtClean="0">
                <a:solidFill>
                  <a:srgbClr val="0070C0"/>
                </a:solidFill>
              </a:rPr>
              <a:t> </a:t>
            </a:r>
            <a:r>
              <a:rPr lang="ru-RU" sz="4400" dirty="0" smtClean="0">
                <a:solidFill>
                  <a:srgbClr val="0070C0"/>
                </a:solidFill>
              </a:rPr>
              <a:t>головой,</a:t>
            </a:r>
            <a:r>
              <a:rPr lang="ru-RU" sz="4400" b="1" dirty="0" smtClean="0">
                <a:solidFill>
                  <a:srgbClr val="0070C0"/>
                </a:solidFill>
              </a:rPr>
              <a:t> </a:t>
            </a:r>
            <a:r>
              <a:rPr lang="ru-RU" sz="4400" dirty="0" smtClean="0">
                <a:solidFill>
                  <a:srgbClr val="0070C0"/>
                </a:solidFill>
              </a:rPr>
              <a:t>расстегнуть воротник, обеспечить доступ свежего воздуха. К носу</a:t>
            </a:r>
            <a:r>
              <a:rPr lang="ru-RU" sz="4400" b="1" dirty="0" smtClean="0">
                <a:solidFill>
                  <a:srgbClr val="0070C0"/>
                </a:solidFill>
              </a:rPr>
              <a:t> </a:t>
            </a:r>
            <a:r>
              <a:rPr lang="ru-RU" sz="4400" dirty="0" smtClean="0">
                <a:solidFill>
                  <a:srgbClr val="0070C0"/>
                </a:solidFill>
              </a:rPr>
              <a:t>поднести ватку, смоченную нашатырным спиртом, обрызгать лицо холодной</a:t>
            </a:r>
            <a:r>
              <a:rPr lang="ru-RU" sz="4400" b="1" dirty="0" smtClean="0">
                <a:solidFill>
                  <a:srgbClr val="0070C0"/>
                </a:solidFill>
              </a:rPr>
              <a:t> </a:t>
            </a:r>
            <a:r>
              <a:rPr lang="ru-RU" sz="4400" dirty="0" smtClean="0">
                <a:solidFill>
                  <a:srgbClr val="0070C0"/>
                </a:solidFill>
              </a:rPr>
              <a:t>водой,</a:t>
            </a:r>
            <a:r>
              <a:rPr lang="ru-RU" sz="4400" b="1" dirty="0" smtClean="0">
                <a:solidFill>
                  <a:srgbClr val="0070C0"/>
                </a:solidFill>
              </a:rPr>
              <a:t> </a:t>
            </a:r>
            <a:r>
              <a:rPr lang="ru-RU" sz="4400" dirty="0" smtClean="0">
                <a:solidFill>
                  <a:srgbClr val="0070C0"/>
                </a:solidFill>
              </a:rPr>
              <a:t>согреть ноги или растереть их.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57200" y="44624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smtClean="0">
                <a:solidFill>
                  <a:schemeClr val="accent6">
                    <a:lumMod val="50000"/>
                  </a:schemeClr>
                </a:solidFill>
              </a:rPr>
              <a:t>О Б М О Р О К</a:t>
            </a:r>
            <a:r>
              <a:rPr lang="ru-RU" sz="48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4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14921"/>
      </p:ext>
    </p:extLst>
  </p:cSld>
  <p:clrMapOvr>
    <a:masterClrMapping/>
  </p:clrMapOvr>
  <p:transition spd="med" advTm="5000">
    <p:blinds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2840" y="-9624"/>
            <a:ext cx="8229600" cy="774328"/>
          </a:xfrm>
        </p:spPr>
        <p:txBody>
          <a:bodyPr/>
          <a:lstStyle/>
          <a:p>
            <a:pPr eaLnBrk="1" hangingPunct="1"/>
            <a:r>
              <a:rPr lang="ru-RU" b="1" dirty="0" smtClean="0"/>
              <a:t>Коллапс</a:t>
            </a:r>
            <a:r>
              <a:rPr lang="ru-RU" dirty="0" smtClean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692696"/>
            <a:ext cx="8497888" cy="5433467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400" b="1" dirty="0" smtClean="0"/>
              <a:t>Т</a:t>
            </a:r>
            <a:r>
              <a:rPr lang="ru-RU" sz="2400" dirty="0" smtClean="0"/>
              <a:t>яжелое, угрожающее жизни состояние, характеризующееся резким снижением артериального и венозного давления, угнетением деятельности ЦНС. Коллапс может наступить при резкой кровопотере, недостатке кислорода, нарушении питания, травмах, отравлениях. При коллапсе кожа бледнеет, покрывается липким холодным потом, конечности приобретают мраморно-синий цвет, вены спадают и становятся неразличимыми под кожей. Глаза западают, черты лица заостряются. Артериальное давление резко падает, пульс едва прощупывается или отсутствует. Дыхание учащенное, поверхностное, иногда прерывистое. Может наступить непроизвольное мочеиспускание и опорожнение кишечника.  Больной вял, сознание затемнено, а иногда отсутствует полностью. </a:t>
            </a:r>
            <a:endParaRPr lang="ru-RU" sz="2400" b="1" dirty="0" smtClean="0"/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2819400" y="2824163"/>
            <a:ext cx="1774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2819400" y="2824163"/>
            <a:ext cx="17303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07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Жизнедеятельность человека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347048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 — это способ его существования, и нормальная повседневная деятельность и </a:t>
            </a:r>
            <a:r>
              <a:rPr lang="ru-RU" dirty="0" smtClean="0">
                <a:solidFill>
                  <a:srgbClr val="FF0000"/>
                </a:solidFill>
              </a:rPr>
              <a:t>отдых</a:t>
            </a:r>
            <a:r>
              <a:rPr lang="ru-RU" dirty="0" smtClean="0">
                <a:solidFill>
                  <a:srgbClr val="00B050"/>
                </a:solidFill>
              </a:rPr>
              <a:t>. </a:t>
            </a:r>
            <a:r>
              <a:rPr lang="ru-RU" dirty="0"/>
              <a:t>Жизнедеятельность протекает в постоянном контакте со средой обитания.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Комфортными</a:t>
            </a:r>
            <a:r>
              <a:rPr lang="ru-RU" dirty="0" smtClean="0"/>
              <a:t> </a:t>
            </a:r>
            <a:r>
              <a:rPr lang="ru-RU" dirty="0"/>
              <a:t>называются такие параметры окружающей среды, которые позволяют создать наилучшие для человека условия жизнедеятельности.</a:t>
            </a:r>
          </a:p>
        </p:txBody>
      </p:sp>
      <p:pic>
        <p:nvPicPr>
          <p:cNvPr id="2050" name="Picture 2" descr="&amp;scy;&amp;tcy;&amp;rcy;&amp;ocy;&amp;iecy;&amp;ncy;&amp;icy;&amp;iecy; &amp;icy; &amp;zhcy;&amp;icy;&amp;zcy;&amp;ncy;&amp;iecy;&amp;dcy;&amp;iecy;&amp;yacy;&amp;tcy;&amp;iecy;&amp;lcy;&amp;softcy;&amp;ncy;&amp;ocy;&amp;scy;&amp;tcy;&amp;softcy; &amp;chcy;&amp;iecy;&amp;lcy;&amp;ocy;&amp;vcy;&amp;iecy;&amp;kcy;&amp;a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9" r="22358" b="7579"/>
          <a:stretch/>
        </p:blipFill>
        <p:spPr bwMode="auto">
          <a:xfrm flipH="1">
            <a:off x="6588224" y="3933056"/>
            <a:ext cx="2555776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56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firestock.ru/wp-content/uploads/2013/09/human-brain-700x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42280"/>
            <a:ext cx="3190776" cy="319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2840" y="-9624"/>
            <a:ext cx="8229600" cy="774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К О Л </a:t>
            </a:r>
            <a:r>
              <a:rPr lang="ru-RU" b="1" dirty="0" err="1" smtClean="0"/>
              <a:t>Л</a:t>
            </a:r>
            <a:r>
              <a:rPr lang="ru-RU" b="1" dirty="0" smtClean="0"/>
              <a:t> А П С</a:t>
            </a:r>
            <a:r>
              <a:rPr lang="ru-RU" dirty="0" smtClean="0"/>
              <a:t> </a:t>
            </a:r>
          </a:p>
        </p:txBody>
      </p:sp>
      <p:sp>
        <p:nvSpPr>
          <p:cNvPr id="4" name="Блок-схема: узел суммирования 3"/>
          <p:cNvSpPr/>
          <p:nvPr/>
        </p:nvSpPr>
        <p:spPr>
          <a:xfrm>
            <a:off x="3707904" y="3573016"/>
            <a:ext cx="3744416" cy="295232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УГНЕТЕНИЕ ДЕЯТЕЛЬНОСТИ ЦЕНТРАЛЬНОЙНЕРВНОЙ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СИСТЕМЫ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http://lechimsya-prosto.ru/wp-content/uploads/2013/10/1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28575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 со стрелкой вниз 2"/>
          <p:cNvSpPr/>
          <p:nvPr/>
        </p:nvSpPr>
        <p:spPr>
          <a:xfrm>
            <a:off x="467544" y="2132856"/>
            <a:ext cx="3950096" cy="2448272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СНИЖЕНИЕ АРТЕРИАЛЬНОГО И ВЕНОЗНОГО ДАВЛЕНИЯ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764704"/>
            <a:ext cx="5184576" cy="1200329"/>
          </a:xfrm>
          <a:prstGeom prst="rect">
            <a:avLst/>
          </a:prstGeom>
          <a:ln w="762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УГРОЖАЮЩЕЕ ЖИЗНИ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СОСТОЯНИЕ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065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2840" y="-9624"/>
            <a:ext cx="8229600" cy="774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К О Л </a:t>
            </a:r>
            <a:r>
              <a:rPr lang="ru-RU" b="1" dirty="0" err="1" smtClean="0"/>
              <a:t>Л</a:t>
            </a:r>
            <a:r>
              <a:rPr lang="ru-RU" b="1" dirty="0" smtClean="0"/>
              <a:t> А П С</a:t>
            </a:r>
            <a:r>
              <a:rPr lang="ru-RU" dirty="0" smtClean="0"/>
              <a:t> </a:t>
            </a:r>
          </a:p>
        </p:txBody>
      </p:sp>
      <p:sp>
        <p:nvSpPr>
          <p:cNvPr id="4" name="Правильный пятиугольник 3"/>
          <p:cNvSpPr/>
          <p:nvPr/>
        </p:nvSpPr>
        <p:spPr>
          <a:xfrm>
            <a:off x="0" y="692696"/>
            <a:ext cx="3563888" cy="172819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Резкая кровопотеря</a:t>
            </a:r>
            <a:endParaRPr lang="ru-RU" sz="2800" dirty="0"/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4860032" y="908720"/>
            <a:ext cx="2520280" cy="158417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Травмы</a:t>
            </a:r>
            <a:endParaRPr lang="ru-RU" sz="2800" dirty="0"/>
          </a:p>
        </p:txBody>
      </p:sp>
      <p:sp>
        <p:nvSpPr>
          <p:cNvPr id="6" name="Правильный пятиугольник 5"/>
          <p:cNvSpPr/>
          <p:nvPr/>
        </p:nvSpPr>
        <p:spPr>
          <a:xfrm>
            <a:off x="3707904" y="4581128"/>
            <a:ext cx="3888432" cy="158417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Нарушение </a:t>
            </a:r>
            <a:r>
              <a:rPr lang="ru-RU" sz="2800" dirty="0"/>
              <a:t>питания</a:t>
            </a:r>
          </a:p>
        </p:txBody>
      </p:sp>
      <p:sp>
        <p:nvSpPr>
          <p:cNvPr id="7" name="Правильный пятиугольник 6"/>
          <p:cNvSpPr/>
          <p:nvPr/>
        </p:nvSpPr>
        <p:spPr>
          <a:xfrm>
            <a:off x="5220072" y="2734072"/>
            <a:ext cx="3888432" cy="163103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Недостаток кислорода</a:t>
            </a:r>
            <a:endParaRPr lang="ru-RU" sz="2800" dirty="0"/>
          </a:p>
        </p:txBody>
      </p:sp>
      <p:sp>
        <p:nvSpPr>
          <p:cNvPr id="8" name="Правильный пятиугольник 7"/>
          <p:cNvSpPr/>
          <p:nvPr/>
        </p:nvSpPr>
        <p:spPr>
          <a:xfrm>
            <a:off x="107504" y="4149080"/>
            <a:ext cx="3600400" cy="151216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Отравления</a:t>
            </a:r>
            <a:endParaRPr lang="ru-RU" sz="2800" dirty="0"/>
          </a:p>
        </p:txBody>
      </p:sp>
      <p:sp>
        <p:nvSpPr>
          <p:cNvPr id="9" name="Овал 8"/>
          <p:cNvSpPr/>
          <p:nvPr/>
        </p:nvSpPr>
        <p:spPr>
          <a:xfrm>
            <a:off x="2483768" y="2060848"/>
            <a:ext cx="2790056" cy="25202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КОЛЛАПСА</a:t>
            </a:r>
          </a:p>
        </p:txBody>
      </p:sp>
    </p:spTree>
    <p:extLst>
      <p:ext uri="{BB962C8B-B14F-4D97-AF65-F5344CB8AC3E}">
        <p14:creationId xmlns:p14="http://schemas.microsoft.com/office/powerpoint/2010/main" val="357242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692696"/>
            <a:ext cx="7345511" cy="5904656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dirty="0" smtClean="0"/>
              <a:t>При коллапсе</a:t>
            </a:r>
            <a:r>
              <a:rPr lang="ru-RU" b="1" dirty="0" smtClean="0">
                <a:solidFill>
                  <a:srgbClr val="FF0000"/>
                </a:solidFill>
              </a:rPr>
              <a:t> кожа </a:t>
            </a:r>
            <a:r>
              <a:rPr lang="ru-RU" dirty="0" smtClean="0"/>
              <a:t>бледнеет, покрывается липким холодным потом, конечности приобретают мраморно-синий цвет, вены спадают и становятся неразличимыми под кожей. Глаза западают, черты лица заостряются. </a:t>
            </a:r>
            <a:r>
              <a:rPr lang="ru-RU" b="1" dirty="0" smtClean="0">
                <a:solidFill>
                  <a:srgbClr val="FF0000"/>
                </a:solidFill>
              </a:rPr>
              <a:t>Артериальное давление </a:t>
            </a:r>
            <a:r>
              <a:rPr lang="ru-RU" dirty="0" smtClean="0"/>
              <a:t>резко падает, пульс едва прощупывается или отсутствует. </a:t>
            </a:r>
            <a:r>
              <a:rPr lang="ru-RU" b="1" dirty="0" smtClean="0">
                <a:solidFill>
                  <a:srgbClr val="FF0000"/>
                </a:solidFill>
              </a:rPr>
              <a:t>Дыхание</a:t>
            </a:r>
            <a:r>
              <a:rPr lang="ru-RU" dirty="0" smtClean="0"/>
              <a:t> учащенное, поверхностное, иногда прерывистое. Может наступить непроизвольное мочеиспускание и опорожнение кишечника.  Больной вял, </a:t>
            </a:r>
            <a:r>
              <a:rPr lang="ru-RU" b="1" dirty="0" smtClean="0">
                <a:solidFill>
                  <a:srgbClr val="FF0000"/>
                </a:solidFill>
              </a:rPr>
              <a:t>сознание</a:t>
            </a:r>
            <a:r>
              <a:rPr lang="ru-RU" dirty="0" smtClean="0"/>
              <a:t> затемнено, а иногда отсутствует полностью. </a:t>
            </a:r>
            <a:endParaRPr lang="ru-RU" b="1" dirty="0" smtClean="0"/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2819400" y="2824163"/>
            <a:ext cx="1774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2819400" y="2824163"/>
            <a:ext cx="17303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2840" y="-9624"/>
            <a:ext cx="8229600" cy="774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К О Л </a:t>
            </a:r>
            <a:r>
              <a:rPr lang="ru-RU" b="1" dirty="0" err="1" smtClean="0"/>
              <a:t>Л</a:t>
            </a:r>
            <a:r>
              <a:rPr lang="ru-RU" b="1" dirty="0" smtClean="0"/>
              <a:t> А П С</a:t>
            </a:r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49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692696"/>
            <a:ext cx="8497888" cy="5433467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Первая помощь. </a:t>
            </a:r>
            <a:r>
              <a:rPr lang="ru-RU" sz="2400" dirty="0" smtClean="0"/>
              <a:t>Пострадавшего уложить на спину без подушки, нижнюю часть туловища и ноги несколько приподнять, дают понюхать нашатырный спирт. К конечностям приложить грелки, при сохраненном сознании дать пострадавшему крепкий горячий чай. Необходима срочная госпитализация.</a:t>
            </a:r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2819400" y="2824163"/>
            <a:ext cx="1774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2819400" y="2824163"/>
            <a:ext cx="17303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2840" y="-9624"/>
            <a:ext cx="8229600" cy="774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К О Л </a:t>
            </a:r>
            <a:r>
              <a:rPr lang="ru-RU" b="1" dirty="0" err="1" smtClean="0"/>
              <a:t>Л</a:t>
            </a:r>
            <a:r>
              <a:rPr lang="ru-RU" b="1" dirty="0" smtClean="0"/>
              <a:t> А П С</a:t>
            </a:r>
            <a:r>
              <a:rPr lang="ru-RU" dirty="0" smtClean="0"/>
              <a:t> </a:t>
            </a:r>
          </a:p>
        </p:txBody>
      </p:sp>
      <p:pic>
        <p:nvPicPr>
          <p:cNvPr id="7" name="Picture 4" descr="http://radionetplus.abrasha-beer.ru/pict_3/km_7_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1"/>
          <a:stretch/>
        </p:blipFill>
        <p:spPr bwMode="auto">
          <a:xfrm>
            <a:off x="899592" y="2567746"/>
            <a:ext cx="5640535" cy="395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27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О М А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36512" y="836712"/>
            <a:ext cx="8928991" cy="1440160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600" b="1" dirty="0" smtClean="0"/>
              <a:t>Бессознательное состояние, когда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отсутствуют реакции </a:t>
            </a:r>
            <a:r>
              <a:rPr lang="ru-RU" sz="3600" b="1" dirty="0" smtClean="0"/>
              <a:t>на внешние раздражители (словесное, болевое воздействие и т.д.).  </a:t>
            </a:r>
          </a:p>
        </p:txBody>
      </p:sp>
      <p:pic>
        <p:nvPicPr>
          <p:cNvPr id="6148" name="Picture 5" descr="Очистите ротовую полость пострадавшег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516216" y="5036907"/>
            <a:ext cx="2592288" cy="1848477"/>
          </a:xfrm>
          <a:noFill/>
        </p:spPr>
      </p:pic>
      <p:pic>
        <p:nvPicPr>
          <p:cNvPr id="8194" name="Picture 2" descr="http://sochi-24.ru/i/m432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031" y="4193704"/>
            <a:ext cx="453496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2883708"/>
            <a:ext cx="4392488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Кома (</a:t>
            </a:r>
            <a:r>
              <a:rPr lang="ru-RU" sz="2400" b="1" dirty="0" err="1"/>
              <a:t>coma</a:t>
            </a:r>
            <a:r>
              <a:rPr lang="ru-RU" sz="2400" b="1" dirty="0"/>
              <a:t>) по-гречески означает глубокий сон, однако от сна кома отличается принципиально: </a:t>
            </a:r>
            <a:r>
              <a:rPr lang="ru-RU" sz="2400" b="1" dirty="0" err="1"/>
              <a:t>непробуждаемостью</a:t>
            </a:r>
            <a:r>
              <a:rPr lang="ru-RU" sz="2400" b="1" dirty="0"/>
              <a:t>, потенциально расстройствами систем жизнеобеспечения организма, склонностью к </a:t>
            </a:r>
            <a:r>
              <a:rPr lang="ru-RU" sz="2400" b="1" dirty="0" err="1"/>
              <a:t>самоподдержанию</a:t>
            </a:r>
            <a:r>
              <a:rPr lang="ru-RU" sz="2400" b="1" dirty="0"/>
              <a:t> и углублению </a:t>
            </a:r>
            <a:r>
              <a:rPr lang="ru-RU" sz="2400" b="1" dirty="0" smtClean="0"/>
              <a:t>бессознательного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07171603"/>
      </p:ext>
    </p:extLst>
  </p:cSld>
  <p:clrMapOvr>
    <a:masterClrMapping/>
  </p:clrMapOvr>
  <p:transition spd="med" advTm="5000">
    <p:blinds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b.ru/misc/i/gallery/42805/12968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68722"/>
            <a:ext cx="2843808" cy="188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34" y="620689"/>
            <a:ext cx="7560840" cy="5976663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 smtClean="0"/>
              <a:t>Причины комы могут быть различными (нарушение мозгового кровообращения, повреждения печени, почек, отравление, травма). Травматическая кома может возникнуть при тяжелом сотрясении головного мозга. 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 smtClean="0"/>
              <a:t>Бессознательное состояние длится от нескольких минут до 24 ч и дольше. 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 smtClean="0"/>
              <a:t>При осмотре отмечаются бледность лица, медленный пульс, рвота, нарушение или отсутствие дыхания, непроизвольное мочеиспускание, при ушибе мозга 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 smtClean="0"/>
              <a:t>к этому добавляется паралич.    </a:t>
            </a:r>
            <a:br>
              <a:rPr lang="ru-RU" dirty="0" smtClean="0"/>
            </a:br>
            <a:r>
              <a:rPr lang="ru-RU" b="1" dirty="0" smtClean="0"/>
              <a:t>  </a:t>
            </a:r>
            <a:r>
              <a:rPr lang="ru-RU" dirty="0" smtClean="0"/>
              <a:t> 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44624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О М А 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9310889"/>
      </p:ext>
    </p:extLst>
  </p:cSld>
  <p:clrMapOvr>
    <a:masterClrMapping/>
  </p:clrMapOvr>
  <p:transition spd="med" advTm="5000">
    <p:blinds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3" y="764704"/>
            <a:ext cx="8784975" cy="31683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Первая помощь. 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600" dirty="0" smtClean="0"/>
              <a:t>Освободить дыхательные пути от слизи, рвотных масс, инородных тел. 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600" dirty="0" smtClean="0"/>
              <a:t>Провести искусственное дыхание 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600" dirty="0" smtClean="0"/>
              <a:t>методами “рот в рот”, "рот в нос”. 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600" dirty="0" smtClean="0"/>
              <a:t>Необходима срочная госпитализация.</a:t>
            </a:r>
            <a:r>
              <a:rPr lang="ru-RU" sz="3600" b="1" dirty="0" smtClean="0"/>
              <a:t>   </a:t>
            </a:r>
            <a:r>
              <a:rPr lang="ru-RU" sz="3600" dirty="0" smtClean="0"/>
              <a:t> </a:t>
            </a:r>
          </a:p>
        </p:txBody>
      </p:sp>
      <p:pic>
        <p:nvPicPr>
          <p:cNvPr id="6148" name="Picture 5" descr="Очистите ротовую полость пострадавшег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516216" y="5036907"/>
            <a:ext cx="2592288" cy="1848477"/>
          </a:xfr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О М А </a:t>
            </a:r>
          </a:p>
        </p:txBody>
      </p:sp>
      <p:pic>
        <p:nvPicPr>
          <p:cNvPr id="12290" name="Picture 2" descr="https://edc2.healthtap.com/ht-staging/user_answer/reference_image/9691/large/Collapse.jpeg?13866706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13390"/>
            <a:ext cx="4427984" cy="294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4247217"/>
            <a:ext cx="4032448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ПРИ ОПРЕДЕЛЕННЫХ ВИДАХ КОМЫ ОКАЗАНИЕ ПОМОЩИ СПЕЦИФИЧНОЕ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179310889"/>
      </p:ext>
    </p:extLst>
  </p:cSld>
  <p:clrMapOvr>
    <a:masterClrMapping/>
  </p:clrMapOvr>
  <p:transition spd="med" advTm="5000">
    <p:blinds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moidiabet.ru/public/usermedia/custom/61%21%2810%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5"/>
          <a:stretch/>
        </p:blipFill>
        <p:spPr bwMode="auto">
          <a:xfrm>
            <a:off x="0" y="-10187"/>
            <a:ext cx="9144000" cy="696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1920" y="692696"/>
            <a:ext cx="4896544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НИ В КОЕМ СЛУЧАЕ НЕ ДАВАЙТЕ ЧЕЛОВЕКУ</a:t>
            </a:r>
          </a:p>
          <a:p>
            <a:pPr algn="ctr"/>
            <a:r>
              <a:rPr lang="ru-RU" b="1" dirty="0" smtClean="0"/>
              <a:t> БЕС СОЗНАНИЯ ЧТО-ЛИБО ЕСТЬ ИЛИ ПИТЬ!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77771169"/>
      </p:ext>
    </p:extLst>
  </p:cSld>
  <p:clrMapOvr>
    <a:masterClrMapping/>
  </p:clrMapOvr>
  <p:transition spd="med" advTm="5000">
    <p:blinds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900igr.net/datas/meditsina/Pervaja-meditsinskaja-pomosch/0063-063-Skhema-okazanija-pervoj-pomoschi-pri-alkogolnoj-k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9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787471"/>
      </p:ext>
    </p:extLst>
  </p:cSld>
  <p:clrMapOvr>
    <a:masterClrMapping/>
  </p:clrMapOvr>
  <p:transition spd="med" advTm="5000">
    <p:blinds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http://go4.imgsmail.ru/imgpreview?key=c0fdecccf0af955&amp;mb=imgdb_preview_1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75233"/>
            <a:ext cx="2000250" cy="18097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cdn01.ru/files/users/images/b3/22/b322c025f19d434c3ab6a1be225676a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2" r="38182"/>
          <a:stretch/>
        </p:blipFill>
        <p:spPr bwMode="auto">
          <a:xfrm>
            <a:off x="4724401" y="3428723"/>
            <a:ext cx="1359768" cy="236327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.chitalnya.ru/upload3/495/099c0264dc373de94dfc93ef6679a22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556792"/>
            <a:ext cx="2137147" cy="141672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ryazan.bezformata.ru/content/image1852684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11" y="6077325"/>
            <a:ext cx="2641241" cy="9520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252735"/>
          </a:xfrm>
        </p:spPr>
        <p:txBody>
          <a:bodyPr>
            <a:normAutofit fontScale="85000" lnSpcReduction="20000"/>
          </a:bodyPr>
          <a:lstStyle/>
          <a:p>
            <a:pPr marL="0" algn="ctr">
              <a:buNone/>
            </a:pPr>
            <a:r>
              <a:rPr lang="ru-RU" dirty="0" smtClean="0"/>
              <a:t>Ожог считают самым опасным повреждением кожи или слизистой. </a:t>
            </a:r>
          </a:p>
          <a:p>
            <a:pPr marL="0" algn="ctr">
              <a:buNone/>
            </a:pPr>
            <a:r>
              <a:rPr lang="ru-RU" dirty="0" smtClean="0"/>
              <a:t>Ожоги делятся на несколько видов</a:t>
            </a:r>
          </a:p>
          <a:p>
            <a:pPr algn="ctr"/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188640"/>
            <a:ext cx="8229600" cy="913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Ж О Г И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http://astersoft.net/images/d/b/opasnost-termicheskih-ozhogov-perva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84250"/>
            <a:ext cx="2510249" cy="278916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1545704" y="4528755"/>
            <a:ext cx="2666256" cy="17281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Термический (воздействие высоких температур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8" name="Облако 7"/>
          <p:cNvSpPr/>
          <p:nvPr/>
        </p:nvSpPr>
        <p:spPr>
          <a:xfrm>
            <a:off x="107504" y="2636912"/>
            <a:ext cx="3312368" cy="19526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Солнечный (избыточное воздействие ультрафиолетовых лучей</a:t>
            </a:r>
            <a:r>
              <a:rPr lang="ru-RU" b="1" dirty="0" smtClean="0"/>
              <a:t>)</a:t>
            </a:r>
            <a:endParaRPr lang="ru-RU" b="1" dirty="0"/>
          </a:p>
          <a:p>
            <a:pPr algn="ctr"/>
            <a:endParaRPr lang="ru-RU" b="1" dirty="0"/>
          </a:p>
        </p:txBody>
      </p:sp>
      <p:sp>
        <p:nvSpPr>
          <p:cNvPr id="9" name="Облако 8"/>
          <p:cNvSpPr/>
          <p:nvPr/>
        </p:nvSpPr>
        <p:spPr>
          <a:xfrm>
            <a:off x="3491880" y="2636912"/>
            <a:ext cx="2376264" cy="209661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Химический (воздействие на кожу различных кислот</a:t>
            </a:r>
            <a:r>
              <a:rPr lang="ru-RU" b="1" dirty="0" smtClean="0"/>
              <a:t>)</a:t>
            </a:r>
            <a:endParaRPr lang="ru-RU" b="1" dirty="0"/>
          </a:p>
          <a:p>
            <a:pPr algn="ctr"/>
            <a:endParaRPr lang="ru-RU" b="1" dirty="0"/>
          </a:p>
        </p:txBody>
      </p:sp>
      <p:sp>
        <p:nvSpPr>
          <p:cNvPr id="10" name="Облако 9"/>
          <p:cNvSpPr/>
          <p:nvPr/>
        </p:nvSpPr>
        <p:spPr>
          <a:xfrm>
            <a:off x="6012160" y="2844552"/>
            <a:ext cx="2736304" cy="2096616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Электро-термический </a:t>
            </a:r>
            <a:r>
              <a:rPr lang="ru-RU" b="1" dirty="0"/>
              <a:t>(при воздействии электрического тока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33CC"/>
                </a:solidFill>
              </a:rPr>
              <a:t>Жизнедеятельность и труд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1981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>
                <a:solidFill>
                  <a:srgbClr val="0033CC"/>
                </a:solidFill>
              </a:rPr>
              <a:t>Труд – реализованная активность организма.</a:t>
            </a:r>
          </a:p>
          <a:p>
            <a:pPr algn="ctr" eaLnBrk="1" hangingPunct="1">
              <a:buFontTx/>
              <a:buNone/>
            </a:pPr>
            <a:r>
              <a:rPr lang="ru-RU" sz="2800" smtClean="0">
                <a:solidFill>
                  <a:srgbClr val="0033CC"/>
                </a:solidFill>
              </a:rPr>
              <a:t>Труд – процесс жизнедеятельности, направленный на производство материальных либо духовных ценностей</a:t>
            </a:r>
          </a:p>
        </p:txBody>
      </p:sp>
      <p:grpSp>
        <p:nvGrpSpPr>
          <p:cNvPr id="2" name="Diagram 6"/>
          <p:cNvGrpSpPr>
            <a:grpSpLocks/>
          </p:cNvGrpSpPr>
          <p:nvPr/>
        </p:nvGrpSpPr>
        <p:grpSpPr bwMode="auto">
          <a:xfrm>
            <a:off x="762000" y="3429000"/>
            <a:ext cx="7848600" cy="2514600"/>
            <a:chOff x="-408" y="811"/>
            <a:chExt cx="4560" cy="2621"/>
          </a:xfrm>
        </p:grpSpPr>
        <p:sp>
          <p:nvSpPr>
            <p:cNvPr id="3" name="_s2052"/>
            <p:cNvSpPr>
              <a:spLocks noChangeArrowheads="1" noTextEdit="1"/>
            </p:cNvSpPr>
            <p:nvPr/>
          </p:nvSpPr>
          <p:spPr bwMode="auto">
            <a:xfrm>
              <a:off x="1758" y="1645"/>
              <a:ext cx="954" cy="954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 w="4670">
              <a:solidFill>
                <a:schemeClr val="fol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_s2053"/>
            <p:cNvSpPr>
              <a:spLocks noChangeArrowheads="1"/>
            </p:cNvSpPr>
            <p:nvPr/>
          </p:nvSpPr>
          <p:spPr bwMode="auto">
            <a:xfrm>
              <a:off x="2807" y="2003"/>
              <a:ext cx="95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67666" tIns="33833" rIns="67666" bIns="3383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</a:rPr>
                <a:t>ТРУД –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</a:rPr>
                <a:t>изменение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</a:rPr>
                <a:t>функционального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</a:rPr>
                <a:t>порога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</a:rPr>
                <a:t>расхода энергии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</a:rPr>
                <a:t>и ресурсов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</a:rPr>
                <a:t>организма</a:t>
              </a:r>
            </a:p>
          </p:txBody>
        </p:sp>
        <p:sp>
          <p:nvSpPr>
            <p:cNvPr id="5" name="_s2054"/>
            <p:cNvSpPr>
              <a:spLocks noChangeArrowheads="1" noTextEdit="1"/>
            </p:cNvSpPr>
            <p:nvPr/>
          </p:nvSpPr>
          <p:spPr bwMode="auto">
            <a:xfrm>
              <a:off x="1032" y="1645"/>
              <a:ext cx="954" cy="954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70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_s2055"/>
            <p:cNvSpPr>
              <a:spLocks noChangeArrowheads="1"/>
            </p:cNvSpPr>
            <p:nvPr/>
          </p:nvSpPr>
          <p:spPr bwMode="auto">
            <a:xfrm>
              <a:off x="-17" y="2003"/>
              <a:ext cx="95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67666" tIns="33833" rIns="67666" bIns="3383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Arial" charset="0"/>
                </a:rPr>
                <a:t>ЖИЗНЕДЕЯТЕЛЬНОСТЬ 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Arial" charset="0"/>
                </a:rPr>
                <a:t>функциональный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Arial" charset="0"/>
                </a:rPr>
                <a:t>расход энергии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Arial" charset="0"/>
                </a:rPr>
                <a:t>и ресурсов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Arial" charset="0"/>
                </a:rPr>
                <a:t>организма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8893606"/>
      </p:ext>
    </p:extLst>
  </p:cSld>
  <p:clrMapOvr>
    <a:masterClrMapping/>
  </p:clrMapOvr>
  <p:transition spd="med" advTm="5000">
    <p:blinds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/>
          <a:lstStyle/>
          <a:p>
            <a:r>
              <a:rPr lang="ru-RU" dirty="0" smtClean="0"/>
              <a:t>Ожоги могут быть 4 степеней: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268960"/>
          </a:xfrm>
        </p:spPr>
        <p:txBody>
          <a:bodyPr/>
          <a:lstStyle/>
          <a:p>
            <a:pPr algn="just"/>
            <a:r>
              <a:rPr lang="ru-RU" sz="4000" dirty="0" smtClean="0"/>
              <a:t>Боль или покраснение;</a:t>
            </a:r>
          </a:p>
          <a:p>
            <a:pPr algn="just"/>
            <a:r>
              <a:rPr lang="ru-RU" sz="4000" dirty="0" smtClean="0"/>
              <a:t>Появление волдырей;</a:t>
            </a:r>
          </a:p>
          <a:p>
            <a:pPr algn="just"/>
            <a:r>
              <a:rPr lang="ru-RU" sz="4000" dirty="0" smtClean="0"/>
              <a:t>Раны;</a:t>
            </a:r>
          </a:p>
          <a:p>
            <a:pPr algn="just"/>
            <a:r>
              <a:rPr lang="ru-RU" sz="4000" dirty="0" smtClean="0"/>
              <a:t>Человек не чувствует кожи.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Ж О Г И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Ж О Г И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http://magical-skin.com/wp-content/uploads/2015/06/solnechnye-ozho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8" y="1628800"/>
            <a:ext cx="9109152" cy="529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9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u="sng" dirty="0" smtClean="0"/>
              <a:t>Для помощи нужно:</a:t>
            </a:r>
          </a:p>
          <a:p>
            <a:pPr algn="just"/>
            <a:r>
              <a:rPr lang="ru-RU" dirty="0" smtClean="0"/>
              <a:t>Убрать то, что привело к ожогу;</a:t>
            </a:r>
          </a:p>
          <a:p>
            <a:pPr algn="just"/>
            <a:r>
              <a:rPr lang="ru-RU" dirty="0" smtClean="0"/>
              <a:t>Приложить что-то холодное к месту ожога;</a:t>
            </a:r>
          </a:p>
          <a:p>
            <a:pPr algn="just"/>
            <a:r>
              <a:rPr lang="ru-RU" dirty="0" smtClean="0"/>
              <a:t>Охладить проточной водой (1-2 степень);</a:t>
            </a:r>
          </a:p>
          <a:p>
            <a:pPr algn="just"/>
            <a:r>
              <a:rPr lang="ru-RU" dirty="0" smtClean="0"/>
              <a:t>Наложить повязку на место ожога и опустить в прохладную стоячую воду(3-4 степень);</a:t>
            </a:r>
          </a:p>
          <a:p>
            <a:pPr algn="just"/>
            <a:r>
              <a:rPr lang="ru-RU" dirty="0" smtClean="0"/>
              <a:t>Избавить человека от шока.</a:t>
            </a:r>
          </a:p>
          <a:p>
            <a:pPr algn="just">
              <a:buNone/>
            </a:pPr>
            <a:r>
              <a:rPr lang="ru-RU" b="1" u="sng" dirty="0" smtClean="0"/>
              <a:t>Нельзя:</a:t>
            </a:r>
          </a:p>
          <a:p>
            <a:pPr algn="just"/>
            <a:r>
              <a:rPr lang="ru-RU" dirty="0" smtClean="0"/>
              <a:t>На только что обожженную кожу наносить мазь, масло, кремы;</a:t>
            </a:r>
          </a:p>
          <a:p>
            <a:pPr algn="just"/>
            <a:r>
              <a:rPr lang="ru-RU" dirty="0" smtClean="0"/>
              <a:t>Отрывать одежду от места ожога;</a:t>
            </a:r>
          </a:p>
          <a:p>
            <a:pPr algn="just"/>
            <a:r>
              <a:rPr lang="ru-RU" dirty="0" smtClean="0"/>
              <a:t>Прокалывать пузыри.</a:t>
            </a:r>
          </a:p>
          <a:p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Ж О Г И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ПМП при травмах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just">
              <a:buNone/>
            </a:pPr>
            <a:r>
              <a:rPr lang="ru-RU" sz="3600" dirty="0" smtClean="0"/>
              <a:t>Чаще всего, травмы опорно-двигательного аппарата самые распространенные. Это могут быть как синяки, так и тяжкие переломы. Вначале при этих травмах следует уменьшить боль и обязательно предотвратить более сильные повреждения.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Травмы бывают 4 видов: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Перелом (нарушения целостности кости);</a:t>
            </a:r>
          </a:p>
          <a:p>
            <a:pPr algn="just"/>
            <a:r>
              <a:rPr lang="ru-RU" dirty="0" smtClean="0"/>
              <a:t>Вывих (смещение костей);</a:t>
            </a:r>
          </a:p>
          <a:p>
            <a:pPr algn="just"/>
            <a:r>
              <a:rPr lang="ru-RU" dirty="0" smtClean="0"/>
              <a:t>Растяжения (повреждение мягких тканей при механическом воздействии);</a:t>
            </a:r>
          </a:p>
          <a:p>
            <a:pPr algn="just"/>
            <a:r>
              <a:rPr lang="ru-RU" dirty="0" smtClean="0"/>
              <a:t>Ушибы (повреждения, возникающие при резких ударах).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Оказание ПМП при открытом переломе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/>
          <a:lstStyle/>
          <a:p>
            <a:pPr algn="just"/>
            <a:r>
              <a:rPr lang="ru-RU" dirty="0" smtClean="0"/>
              <a:t>Дать пострадавшему обезболивающие;</a:t>
            </a:r>
          </a:p>
          <a:p>
            <a:pPr algn="just"/>
            <a:r>
              <a:rPr lang="ru-RU" dirty="0" smtClean="0"/>
              <a:t>Остановить кровотечение;</a:t>
            </a:r>
          </a:p>
          <a:p>
            <a:pPr algn="just"/>
            <a:r>
              <a:rPr lang="ru-RU" dirty="0" smtClean="0"/>
              <a:t>Наложить повязку на перелом;</a:t>
            </a:r>
          </a:p>
          <a:p>
            <a:pPr algn="just"/>
            <a:r>
              <a:rPr lang="ru-RU" dirty="0" smtClean="0"/>
              <a:t>Обездвижить конечность;</a:t>
            </a:r>
          </a:p>
          <a:p>
            <a:pPr algn="just"/>
            <a:r>
              <a:rPr lang="ru-RU" dirty="0" smtClean="0"/>
              <a:t>Как можно быстрее доставить больного в больницу.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Оказание ПМП при закрытом переломе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600" dirty="0" smtClean="0"/>
              <a:t>Дать обезболивающие;</a:t>
            </a:r>
          </a:p>
          <a:p>
            <a:pPr algn="just"/>
            <a:r>
              <a:rPr lang="ru-RU" sz="3600" dirty="0" smtClean="0"/>
              <a:t>Обездвижить место перелома;</a:t>
            </a:r>
          </a:p>
          <a:p>
            <a:pPr algn="just"/>
            <a:r>
              <a:rPr lang="ru-RU" sz="3600" dirty="0" smtClean="0"/>
              <a:t>Приложить к месту перелома, что-то холодное;</a:t>
            </a:r>
          </a:p>
          <a:p>
            <a:pPr algn="just"/>
            <a:r>
              <a:rPr lang="ru-RU" sz="3600" dirty="0" smtClean="0"/>
              <a:t>Завести в </a:t>
            </a:r>
            <a:r>
              <a:rPr lang="ru-RU" sz="3600" dirty="0" err="1" smtClean="0"/>
              <a:t>травмпункт</a:t>
            </a:r>
            <a:r>
              <a:rPr lang="ru-RU" sz="36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Оказание ПМП при растяжениях или ушибах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algn="just"/>
            <a:r>
              <a:rPr lang="ru-RU" dirty="0" smtClean="0"/>
              <a:t>Приложить холод к поврежденному месту;</a:t>
            </a:r>
          </a:p>
          <a:p>
            <a:pPr algn="just"/>
            <a:r>
              <a:rPr lang="ru-RU" dirty="0" smtClean="0"/>
              <a:t>Перевязать;</a:t>
            </a:r>
          </a:p>
          <a:p>
            <a:pPr algn="just"/>
            <a:r>
              <a:rPr lang="ru-RU" dirty="0" smtClean="0"/>
              <a:t>Дать обезболивающее пострадавшему;</a:t>
            </a:r>
          </a:p>
          <a:p>
            <a:pPr algn="just"/>
            <a:r>
              <a:rPr lang="ru-RU" dirty="0" smtClean="0"/>
              <a:t>Обратиться за помощью к врачу.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Оказание ПМП при вывихе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pPr algn="just"/>
            <a:r>
              <a:rPr lang="ru-RU" sz="3600" dirty="0" smtClean="0"/>
              <a:t>Наложить повязку;</a:t>
            </a:r>
          </a:p>
          <a:p>
            <a:pPr algn="just"/>
            <a:r>
              <a:rPr lang="ru-RU" sz="3600" dirty="0" smtClean="0"/>
              <a:t>Стараться лишний раз не прикасаться к повреждению;</a:t>
            </a:r>
          </a:p>
          <a:p>
            <a:pPr algn="just"/>
            <a:r>
              <a:rPr lang="ru-RU" sz="3600" dirty="0" smtClean="0"/>
              <a:t>Доставить пострадавшего в больницу.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ПМП при кровотечении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7931224" cy="1828800"/>
          </a:xfrm>
        </p:spPr>
        <p:txBody>
          <a:bodyPr/>
          <a:lstStyle/>
          <a:p>
            <a:pPr marL="0" algn="just">
              <a:buNone/>
            </a:pPr>
            <a:r>
              <a:rPr lang="ru-RU" dirty="0" smtClean="0"/>
              <a:t>Кровотечение – вытекание крови из поврежденных сосудов. Может быть внешним и внутренним.</a:t>
            </a:r>
            <a:endParaRPr lang="ru-RU" dirty="0"/>
          </a:p>
        </p:txBody>
      </p:sp>
      <p:pic>
        <p:nvPicPr>
          <p:cNvPr id="3078" name="Picture 6" descr="http://900igr.net/datai/obg/Pervaja-pomosch-pri-krovotechenijakh/0003-003-Obschij-obem-tsirkulirujuschej-krovi-v-organizme-vzroslogo-chelove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01008"/>
            <a:ext cx="2305050" cy="2162176"/>
          </a:xfrm>
          <a:prstGeom prst="rect">
            <a:avLst/>
          </a:prstGeom>
          <a:noFill/>
        </p:spPr>
      </p:pic>
      <p:pic>
        <p:nvPicPr>
          <p:cNvPr id="3080" name="Picture 8" descr="http://900igr.net/datai/obg/Pervaja-pomosch-pri-krovotechenijakh/0003-002-Obschij-obem-tsirkulirujuschej-krovi-v-organizme-vzroslogo-chelove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501008"/>
            <a:ext cx="2295525" cy="2143125"/>
          </a:xfrm>
          <a:prstGeom prst="rect">
            <a:avLst/>
          </a:prstGeom>
          <a:noFill/>
        </p:spPr>
      </p:pic>
      <p:pic>
        <p:nvPicPr>
          <p:cNvPr id="3082" name="Picture 10" descr="http://900igr.net/datai/obg/Pervaja-pomosch-pri-krovotechenijakh/0003-001-Obschij-obem-tsirkulirujuschej-krovi-v-organizme-vzroslogo-chelove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501008"/>
            <a:ext cx="2238375" cy="215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20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400" b="1" smtClean="0">
                <a:solidFill>
                  <a:schemeClr val="hlink"/>
                </a:solidFill>
              </a:rPr>
              <a:t>Основные характеристики труда</a:t>
            </a:r>
          </a:p>
        </p:txBody>
      </p:sp>
      <p:sp>
        <p:nvSpPr>
          <p:cNvPr id="55299" name="_s1031"/>
          <p:cNvSpPr>
            <a:spLocks noChangeArrowheads="1"/>
          </p:cNvSpPr>
          <p:nvPr/>
        </p:nvSpPr>
        <p:spPr bwMode="auto">
          <a:xfrm>
            <a:off x="3435350" y="720725"/>
            <a:ext cx="2305050" cy="215900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8EB2B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2000" b="1"/>
              <a:t>Предмет </a:t>
            </a:r>
          </a:p>
          <a:p>
            <a:pPr algn="ctr">
              <a:lnSpc>
                <a:spcPct val="90000"/>
              </a:lnSpc>
            </a:pPr>
            <a:r>
              <a:rPr lang="ru-RU" sz="2000" b="1"/>
              <a:t>труда</a:t>
            </a:r>
          </a:p>
          <a:p>
            <a:pPr algn="ctr">
              <a:lnSpc>
                <a:spcPct val="90000"/>
              </a:lnSpc>
            </a:pPr>
            <a:r>
              <a:rPr lang="ru-RU" sz="2000" b="1"/>
              <a:t>(объект)</a:t>
            </a:r>
          </a:p>
          <a:p>
            <a:pPr algn="ctr">
              <a:lnSpc>
                <a:spcPct val="90000"/>
              </a:lnSpc>
            </a:pPr>
            <a:endParaRPr lang="ru-RU" b="1"/>
          </a:p>
        </p:txBody>
      </p:sp>
      <p:sp>
        <p:nvSpPr>
          <p:cNvPr id="55300" name="_s1035"/>
          <p:cNvSpPr>
            <a:spLocks noChangeArrowheads="1"/>
          </p:cNvSpPr>
          <p:nvPr/>
        </p:nvSpPr>
        <p:spPr bwMode="auto">
          <a:xfrm>
            <a:off x="6821488" y="4392613"/>
            <a:ext cx="1981200" cy="2016125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78787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FFFF"/>
                </a:solidFill>
              </a:rPr>
              <a:t>Опыт</a:t>
            </a:r>
          </a:p>
          <a:p>
            <a:pPr algn="ctr"/>
            <a:r>
              <a:rPr lang="ru-RU" b="1">
                <a:solidFill>
                  <a:srgbClr val="FFFFFF"/>
                </a:solidFill>
              </a:rPr>
              <a:t>трудовой</a:t>
            </a:r>
          </a:p>
          <a:p>
            <a:pPr algn="ctr"/>
            <a:r>
              <a:rPr lang="ru-RU" b="1">
                <a:solidFill>
                  <a:srgbClr val="FFFFFF"/>
                </a:solidFill>
              </a:rPr>
              <a:t>деятельности</a:t>
            </a:r>
          </a:p>
        </p:txBody>
      </p:sp>
      <p:sp>
        <p:nvSpPr>
          <p:cNvPr id="55301" name="_s1029"/>
          <p:cNvSpPr>
            <a:spLocks noChangeArrowheads="1"/>
          </p:cNvSpPr>
          <p:nvPr/>
        </p:nvSpPr>
        <p:spPr bwMode="auto">
          <a:xfrm>
            <a:off x="2787650" y="2663825"/>
            <a:ext cx="2089150" cy="1944688"/>
          </a:xfrm>
          <a:prstGeom prst="ellipse">
            <a:avLst/>
          </a:prstGeom>
          <a:gradFill rotWithShape="1">
            <a:gsLst>
              <a:gs pos="0">
                <a:srgbClr val="66CCFF"/>
              </a:gs>
              <a:gs pos="100000">
                <a:srgbClr val="4A95B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1400" b="1"/>
              <a:t>Продолжительность</a:t>
            </a:r>
          </a:p>
          <a:p>
            <a:pPr algn="ctr"/>
            <a:r>
              <a:rPr lang="ru-RU" sz="1400" b="1"/>
              <a:t>трудового</a:t>
            </a:r>
          </a:p>
          <a:p>
            <a:pPr algn="ctr"/>
            <a:r>
              <a:rPr lang="ru-RU" sz="1400" b="1"/>
              <a:t>процесса</a:t>
            </a:r>
          </a:p>
        </p:txBody>
      </p:sp>
      <p:sp>
        <p:nvSpPr>
          <p:cNvPr id="55302" name="_s1031"/>
          <p:cNvSpPr>
            <a:spLocks noChangeArrowheads="1"/>
          </p:cNvSpPr>
          <p:nvPr/>
        </p:nvSpPr>
        <p:spPr bwMode="auto">
          <a:xfrm>
            <a:off x="701675" y="2592388"/>
            <a:ext cx="2078038" cy="1871662"/>
          </a:xfrm>
          <a:prstGeom prst="ellipse">
            <a:avLst/>
          </a:prstGeom>
          <a:gradFill rotWithShape="1">
            <a:gsLst>
              <a:gs pos="0">
                <a:srgbClr val="99FF99"/>
              </a:gs>
              <a:gs pos="100000">
                <a:srgbClr val="6BB26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40000"/>
              <a:buFont typeface="Wingdings" pitchFamily="2" charset="2"/>
              <a:buNone/>
            </a:pPr>
            <a:r>
              <a:rPr lang="ru-RU" sz="1400" b="1"/>
              <a:t>Производительность</a:t>
            </a:r>
          </a:p>
          <a:p>
            <a:pPr algn="ctr"/>
            <a:endParaRPr lang="ru-RU" sz="1400" i="1"/>
          </a:p>
        </p:txBody>
      </p:sp>
      <p:sp>
        <p:nvSpPr>
          <p:cNvPr id="55303" name="_s1033"/>
          <p:cNvSpPr>
            <a:spLocks noChangeArrowheads="1"/>
          </p:cNvSpPr>
          <p:nvPr/>
        </p:nvSpPr>
        <p:spPr bwMode="auto">
          <a:xfrm>
            <a:off x="1060450" y="4176713"/>
            <a:ext cx="2376488" cy="2271712"/>
          </a:xfrm>
          <a:prstGeom prst="ellipse">
            <a:avLst/>
          </a:prstGeom>
          <a:gradFill rotWithShape="1">
            <a:gsLst>
              <a:gs pos="0">
                <a:srgbClr val="FF3399"/>
              </a:gs>
              <a:gs pos="100000">
                <a:srgbClr val="C2277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40000"/>
              <a:buFont typeface="Wingdings" pitchFamily="2" charset="2"/>
              <a:buNone/>
            </a:pPr>
            <a:endParaRPr lang="ru-RU"/>
          </a:p>
          <a:p>
            <a:pPr algn="ctr"/>
            <a:r>
              <a:rPr lang="ru-RU" sz="2000" b="1">
                <a:solidFill>
                  <a:srgbClr val="FFFFFF"/>
                </a:solidFill>
              </a:rPr>
              <a:t>Степень </a:t>
            </a:r>
          </a:p>
          <a:p>
            <a:pPr algn="ctr"/>
            <a:r>
              <a:rPr lang="ru-RU" sz="2000" b="1">
                <a:solidFill>
                  <a:srgbClr val="FFFFFF"/>
                </a:solidFill>
              </a:rPr>
              <a:t>тяжести</a:t>
            </a:r>
          </a:p>
          <a:p>
            <a:pPr algn="ctr"/>
            <a:r>
              <a:rPr lang="ru-RU" sz="2000" b="1">
                <a:solidFill>
                  <a:srgbClr val="FFFFFF"/>
                </a:solidFill>
              </a:rPr>
              <a:t>труда</a:t>
            </a:r>
          </a:p>
        </p:txBody>
      </p:sp>
      <p:sp>
        <p:nvSpPr>
          <p:cNvPr id="55304" name="_s1035"/>
          <p:cNvSpPr>
            <a:spLocks noChangeArrowheads="1"/>
          </p:cNvSpPr>
          <p:nvPr/>
        </p:nvSpPr>
        <p:spPr bwMode="auto">
          <a:xfrm>
            <a:off x="3294063" y="4537075"/>
            <a:ext cx="2089150" cy="1916113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100000">
                <a:srgbClr val="25952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FFFF"/>
                </a:solidFill>
              </a:rPr>
              <a:t>Эффективность</a:t>
            </a:r>
          </a:p>
          <a:p>
            <a:pPr algn="ctr"/>
            <a:r>
              <a:rPr lang="ru-RU" sz="1400" b="1">
                <a:solidFill>
                  <a:srgbClr val="FFFFFF"/>
                </a:solidFill>
              </a:rPr>
              <a:t>(результативность)</a:t>
            </a:r>
          </a:p>
        </p:txBody>
      </p:sp>
      <p:sp>
        <p:nvSpPr>
          <p:cNvPr id="55305" name="_s1037"/>
          <p:cNvSpPr>
            <a:spLocks noChangeArrowheads="1"/>
          </p:cNvSpPr>
          <p:nvPr/>
        </p:nvSpPr>
        <p:spPr bwMode="auto">
          <a:xfrm>
            <a:off x="5092700" y="3789363"/>
            <a:ext cx="2016125" cy="1916112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EB00E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40000"/>
              <a:buFont typeface="Wingdings" pitchFamily="2" charset="2"/>
              <a:buNone/>
            </a:pPr>
            <a:endParaRPr lang="ru-RU" b="1"/>
          </a:p>
          <a:p>
            <a:pPr algn="ctr"/>
            <a:r>
              <a:rPr lang="ru-RU" sz="2000" b="1"/>
              <a:t>Ценность</a:t>
            </a:r>
          </a:p>
          <a:p>
            <a:pPr algn="ctr"/>
            <a:r>
              <a:rPr lang="ru-RU" sz="2000" b="1"/>
              <a:t>труда</a:t>
            </a:r>
          </a:p>
        </p:txBody>
      </p:sp>
      <p:sp>
        <p:nvSpPr>
          <p:cNvPr id="55306" name="_s1039"/>
          <p:cNvSpPr>
            <a:spLocks noChangeArrowheads="1"/>
          </p:cNvSpPr>
          <p:nvPr/>
        </p:nvSpPr>
        <p:spPr bwMode="auto">
          <a:xfrm>
            <a:off x="701675" y="936625"/>
            <a:ext cx="2735263" cy="1873250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rgbClr val="C29BC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000" b="1"/>
              <a:t>Жизнедеятельность</a:t>
            </a:r>
          </a:p>
          <a:p>
            <a:pPr algn="ctr"/>
            <a:r>
              <a:rPr lang="ru-RU" sz="2000" b="1"/>
              <a:t>и труд</a:t>
            </a:r>
          </a:p>
        </p:txBody>
      </p:sp>
      <p:sp>
        <p:nvSpPr>
          <p:cNvPr id="55307" name="_s1041"/>
          <p:cNvSpPr>
            <a:spLocks noChangeArrowheads="1"/>
          </p:cNvSpPr>
          <p:nvPr/>
        </p:nvSpPr>
        <p:spPr bwMode="auto">
          <a:xfrm>
            <a:off x="6750050" y="2663825"/>
            <a:ext cx="2070100" cy="194468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54D2D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b="1"/>
              <a:t> </a:t>
            </a:r>
            <a:r>
              <a:rPr lang="ru-RU" sz="2000" b="1"/>
              <a:t>Энерго-</a:t>
            </a:r>
          </a:p>
          <a:p>
            <a:pPr algn="ctr"/>
            <a:r>
              <a:rPr lang="ru-RU" sz="2000" b="1"/>
              <a:t>затратность</a:t>
            </a:r>
          </a:p>
        </p:txBody>
      </p:sp>
      <p:sp>
        <p:nvSpPr>
          <p:cNvPr id="55308" name="_s1043"/>
          <p:cNvSpPr>
            <a:spLocks noChangeArrowheads="1"/>
          </p:cNvSpPr>
          <p:nvPr/>
        </p:nvSpPr>
        <p:spPr bwMode="auto">
          <a:xfrm>
            <a:off x="6029325" y="865188"/>
            <a:ext cx="2016125" cy="1944687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C29B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000" b="1"/>
              <a:t>Вид</a:t>
            </a:r>
          </a:p>
          <a:p>
            <a:pPr algn="ctr"/>
            <a:r>
              <a:rPr lang="ru-RU" sz="2000" b="1"/>
              <a:t>труда</a:t>
            </a:r>
          </a:p>
        </p:txBody>
      </p:sp>
      <p:sp>
        <p:nvSpPr>
          <p:cNvPr id="55309" name="_s1045"/>
          <p:cNvSpPr>
            <a:spLocks noChangeArrowheads="1"/>
          </p:cNvSpPr>
          <p:nvPr/>
        </p:nvSpPr>
        <p:spPr bwMode="auto">
          <a:xfrm>
            <a:off x="4876800" y="2276475"/>
            <a:ext cx="1968500" cy="1944688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B2B24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000" b="1"/>
              <a:t>Трудовая</a:t>
            </a:r>
          </a:p>
          <a:p>
            <a:pPr algn="ctr"/>
            <a:r>
              <a:rPr lang="ru-RU" sz="2000" b="1"/>
              <a:t>активность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1124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внешнего кровотечения: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Артериальное (кровь выливается фонтаном и имеет алый оттенок);</a:t>
            </a:r>
          </a:p>
          <a:p>
            <a:pPr algn="just"/>
            <a:r>
              <a:rPr lang="ru-RU" dirty="0" smtClean="0"/>
              <a:t>Венозное (кровь вытекает медленно и имеет очень темный цвет);</a:t>
            </a:r>
          </a:p>
          <a:p>
            <a:pPr algn="just"/>
            <a:r>
              <a:rPr lang="ru-RU" dirty="0" smtClean="0"/>
              <a:t>Капиллярное (кровь светлого цвета и вытекает по всей поврежденной поверхности).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Остановка кровотечений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algn="just">
              <a:buNone/>
            </a:pPr>
            <a:r>
              <a:rPr lang="ru-RU" dirty="0" smtClean="0"/>
              <a:t>Чтобы остановить </a:t>
            </a:r>
            <a:r>
              <a:rPr lang="ru-RU" b="1" u="sng" dirty="0" smtClean="0"/>
              <a:t>артериальное</a:t>
            </a:r>
            <a:r>
              <a:rPr lang="ru-RU" b="1" dirty="0" smtClean="0"/>
              <a:t> </a:t>
            </a:r>
            <a:r>
              <a:rPr lang="ru-RU" dirty="0" smtClean="0"/>
              <a:t>кровотечение </a:t>
            </a:r>
            <a:r>
              <a:rPr lang="ru-RU" u="sng" dirty="0" smtClean="0"/>
              <a:t>нужно:</a:t>
            </a:r>
            <a:r>
              <a:rPr lang="ru-RU" dirty="0" smtClean="0"/>
              <a:t> прижать сосуд пальцем выше раны; наложить жгут на вену (указать время наложения); наложить тугую повязку и согнуть конечность.</a:t>
            </a:r>
          </a:p>
          <a:p>
            <a:pPr marL="0" algn="just">
              <a:buNone/>
            </a:pPr>
            <a:r>
              <a:rPr lang="ru-RU" dirty="0" smtClean="0"/>
              <a:t>Для остановки </a:t>
            </a:r>
            <a:r>
              <a:rPr lang="ru-RU" b="1" u="sng" dirty="0" smtClean="0"/>
              <a:t>венозного</a:t>
            </a:r>
            <a:r>
              <a:rPr lang="ru-RU" dirty="0" smtClean="0"/>
              <a:t> кровотечения </a:t>
            </a:r>
            <a:r>
              <a:rPr lang="ru-RU" u="sng" dirty="0" smtClean="0"/>
              <a:t>нужно:</a:t>
            </a:r>
            <a:r>
              <a:rPr lang="ru-RU" dirty="0" smtClean="0"/>
              <a:t> обработать рану антисептиком; приложить чистую повязку к месту ранения; забинтовать ранение.</a:t>
            </a:r>
          </a:p>
          <a:p>
            <a:pPr marL="0" algn="just">
              <a:buNone/>
            </a:pPr>
            <a:r>
              <a:rPr lang="ru-RU" dirty="0" smtClean="0"/>
              <a:t>Для остановки </a:t>
            </a:r>
            <a:r>
              <a:rPr lang="ru-RU" b="1" u="sng" dirty="0" smtClean="0"/>
              <a:t>капиллярной</a:t>
            </a:r>
            <a:r>
              <a:rPr lang="ru-RU" dirty="0" smtClean="0"/>
              <a:t> крови </a:t>
            </a:r>
            <a:r>
              <a:rPr lang="ru-RU" u="sng" dirty="0" smtClean="0"/>
              <a:t>нужно:</a:t>
            </a:r>
            <a:r>
              <a:rPr lang="ru-RU" dirty="0" smtClean="0"/>
              <a:t> под проточной водой промыть рану; обработать ее антибактериальным средством; наложить повязку.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ypresentation.ru/documents/f350717a03d069fb4fa71dc03994d1ad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620688"/>
            <a:ext cx="723900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put.in.ua/wp-content/uploads/2016/01/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34248"/>
            <a:ext cx="432048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0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fs1.ppt4web.ru/images/5418/70190/640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http://mypresentation.ru/documents/f350717a03d069fb4fa71dc03994d1ad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723900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14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&amp;Gcy;&amp;lcy;&amp;acy;&amp;vcy;&amp;ncy;&amp;ycy;&amp;mcy;&amp;icy; &amp;pcy;&amp;rcy;&amp;icy;&amp;chcy;&amp;icy;&amp;ncy;&amp;acy;&amp;mcy;&amp;icy; &amp;ocy;&amp;bcy;&amp;mcy;&amp;ocy;&amp;rcy;&amp;ocy;&amp;zhcy;&amp;iecy;&amp;ncy;&amp;icy;&amp;yacy;&amp;yacy;&amp;vcy;&amp;lcy;&amp;yacy;&amp;yucy;&amp;tcy;&amp;scy;&amp;yacy;: &amp;Scy;&amp;icy;&amp;lcy;&amp;softcy;&amp;ncy;&amp;ycy;&amp;jcy; &amp;vcy;&amp;iecy;&amp;tcy;&amp;iecy;&amp;rcy;. &amp;Dcy;&amp;lcy;&amp;icy;&amp;tcy;&amp;iecy;&amp;lcy;&amp;softcy;&amp;ncy;&amp;ocy;&amp;iecy; &amp;pcy;&amp;rcy;&amp;iecy;&amp;bcy;&amp;ycy;&amp;vcy;&amp;acy;&amp;ncy;&amp;icy;&amp;iecy; &amp;ncy;&amp;acy; &amp;ucy;&amp;lcy;&amp;icy;&amp;tscy;&amp;iecy;.&amp;Vcy;&amp;ycy;&amp;scy;&amp;ocy;&amp;kcy;&amp;acy;&amp;yacy; &amp;vcy;&amp;lcy;&amp;acy;&amp;zhcy;&amp;ncy;&amp;ocy;&amp;scy;&amp;tcy;&amp;softcy;.&amp;Ocy;&amp;bcy;&amp;mcy;&amp;ocy;&amp;rcy;&amp;ocy;&amp;zhcy;&amp;iecy;&amp;ncy;&amp;icy;&amp;iecy; &amp;chcy;&amp;acy;&amp;shchcy;&amp;iecy; &amp;ncy;&amp;acy;&amp;bcy;&amp;lcy;&amp;yucy;&amp;dcy;&amp;acy;&amp;iecy;&amp;tcy;&amp;scy;&amp;yacy; &amp;ucy; &amp;dcy;&amp;iecy;&amp;tcy;&amp;iecy;&amp;jcy;&amp;ocy;&amp;scy;&amp;lcy;&amp;acy;&amp;bcy;&amp;lcy;&amp;iecy;&amp;ncy;&amp;ncy;&amp;ycy;&amp;khcy;, &amp;ucy; &amp;tcy;&amp;iecy;&amp;khcy;, &amp;kcy;&amp;tcy;&amp;ocy; &amp;ncy;&amp;ocy;&amp;scy;&amp;icy;&amp;tcy; &amp;scy;&amp;lcy;&amp;icy;&amp;shcy;&amp;kcy;&amp;ocy;&amp;mcy; &amp;tcy;&amp;iecy;&amp;scy;&amp;ncy;&amp;ucy;&amp;yucy;&amp;ocy;&amp;bcy;&amp;ucy;&amp;vcy;&amp;softcy;. &amp;Ocy;&amp;ncy;&amp;ocy; &amp;mcy;&amp;ocy;&amp;zhcy;&amp;iecy;&amp;tcy; &amp;bcy;&amp;ycy;&amp;tcy;&amp;softcy; &amp;dcy;&amp;acy;&amp;zhcy;&amp;iecy; &amp;pcy;&amp;rcy;&amp;icy; 0 &amp;tcy;&amp;iecy;&amp;mcy;&amp;pcy;&amp;iecy;&amp;rcy;&amp;acy;&amp;tcy;&amp;ucy;&amp;rcy;&amp;iecy;. &amp;Dcy;&amp;iecy;&amp;tcy;&amp;icy;&amp;ocy;&amp;bcy;&amp;mcy;&amp;ocy;&amp;rcy;&amp;acy;&amp;zhcy;&amp;icy;&amp;vcy;&amp;acy;&amp;yucy;&amp;tcy; &amp;pcy;&amp;acy;…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5"/>
          <a:stretch/>
        </p:blipFill>
        <p:spPr bwMode="auto">
          <a:xfrm>
            <a:off x="179512" y="692696"/>
            <a:ext cx="734950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1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Scy;&amp;lcy;&amp;acy;&amp;jcy;&amp;dcy;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7344816" cy="55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8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&amp;Pcy;&amp;rcy;&amp;icy;&amp;zcy;&amp;ncy;&amp;acy;&amp;kcy;&amp;icy; &amp;ocy;&amp;bcy;&amp;mcy;&amp;ocy;&amp;rcy;&amp;ocy;&amp;zhcy;&amp;iecy;&amp;ncy;&amp;icy;&amp;yacy;. &amp;Pcy;&amp;rcy;&amp;icy;&amp;zcy;&amp;ncy;&amp;acy;&amp;kcy;&amp;icy; &amp;ocy;&amp;bcy;&amp;mcy;&amp;ocy;&amp;rcy;&amp;ocy;&amp;zhcy;&amp;iecy;&amp;ncy;&amp;icy;&amp;yacy; &amp;pcy;&amp;rcy;&amp;ocy;&amp;yacy;&amp;vcy;&amp;lcy;&amp;yacy;&amp;yucy;&amp;tcy;&amp;scy;&amp;yacy; &amp;vcy; &amp;icy;&amp;zcy;&amp;mcy;&amp;iecy;&amp;ncy;&amp;iecy;&amp;ncy;&amp;icy;&amp;icy; &amp;tscy;&amp;vcy;&amp;iecy;&amp;tcy;&amp;acy; &amp;icy; &amp;chcy;&amp;ucy;&amp;vcy;&amp;scy;&amp;tcy;&amp;vcy;&amp;icy;&amp;tcy;&amp;iecy;&amp;lcy;&amp;softcy;&amp;ncy;&amp;ocy;&amp;scy;&amp;tcy;&amp;icy; &amp;kcy;&amp;ocy;&amp;zhcy;&amp;ncy;&amp;ycy;&amp;khcy; &amp;pcy;&amp;ocy;&amp;kcy;&amp;rcy;&amp;ocy;&amp;vcy;&amp;ocy;&amp;vcy;. &amp;Pcy;&amp;rcy;&amp;icy;&amp;zcy;&amp;ncy;&amp;acy;&amp;kcy;&amp;acy;&amp;mcy;&amp;icy; &amp;pcy;&amp;iecy;&amp;rcy;&amp;iecy;&amp;ocy;&amp;khcy;&amp;lcy;&amp;acy;&amp;zhcy;&amp;dcy;&amp;iecy;&amp;ncy;&amp;icy;&amp;yacy; &amp;yacy;&amp;vcy;&amp;lcy;&amp;yacy;&amp;yucy;&amp;tcy;&amp;scy;&amp;yacy;:&amp;icy;&amp;zcy;&amp;lcy;&amp;icy;&amp;shcy;&amp;ncy;&amp;yacy;&amp;yacy; &amp;vcy;&amp;ocy;&amp;zcy;&amp;bcy;&amp;ucy;&amp;zhcy;&amp;dcy;&amp;iecy;&amp;ncy;&amp;ncy;&amp;ocy;&amp;scy;&amp;tcy;&amp;softcy;, &amp;scy;&amp;mcy;&amp;iecy;&amp;ncy;&amp;yacy;&amp;yucy;&amp;shchcy;&amp;acy;&amp;yacy;&amp;scy;&amp;yacy; &amp;rcy;&amp;iecy;&amp;zcy;&amp;kcy;&amp;ocy;&amp;jcy; &amp;acy;&amp;pcy;&amp;acy;&amp;tcy;&amp;icy;&amp;iecy;&amp;jcy;;&amp;scy;&amp;icy;&amp;ncy;&amp;yucy;&amp;shcy;&amp;ncy;&amp;ocy;&amp;scy;&amp;tcy;&amp;softcy; &amp;ncy;&amp;ocy;&amp;scy;&amp;acy; &amp;icy; &amp;gcy;&amp;ucy;&amp;bcy;;&amp;pcy;&amp;ocy;&amp;bcy;&amp;lcy;&amp;iecy;&amp;dcy;&amp;ncy;&amp;iecy;&amp;ncy;&amp;icy;&amp;iecy; &amp;kcy;&amp;ocy;&amp;zhcy;&amp;icy;;&amp;ocy;&amp;zcy;&amp;ncy;&amp;ocy;&amp;bcy;,&amp;ocy;&amp;dcy;&amp;ycy;&amp;shcy;&amp;kcy;&amp;acy;,&amp;chcy;…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7"/>
          <a:stretch/>
        </p:blipFill>
        <p:spPr bwMode="auto">
          <a:xfrm>
            <a:off x="107505" y="672825"/>
            <a:ext cx="7416824" cy="491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5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 &amp;scy;&amp;tcy;&amp;iecy;&amp;pcy;&amp;iecy;&amp;ncy;&amp;softcy; &amp;ocy;&amp;bcy;&amp;mcy;&amp;ocy;&amp;rcy;&amp;ocy;&amp;zhcy;&amp;iecy;&amp;ncy;&amp;icy;&amp;yacy;1 &amp;scy;&amp;tcy;&amp;iecy;&amp;pcy;&amp;iecy;&amp;ncy;&amp;softcy; - &amp;bcy;&amp;lcy;&amp;iecy;&amp;dcy;&amp;ncy;&amp;ocy;-&amp;scy;&amp;icy;&amp;ncy;&amp;yucy;&amp;shcy;&amp;ncy;&amp;ycy;&amp;iecy; &amp;pcy;&amp;yacy;&amp;tcy;&amp;ncy;&amp;acy; &amp;vcy; &amp;ocy;&amp;kcy;&amp;rcy;&amp;ucy;&amp;zhcy;&amp;iecy;&amp;ncy;&amp;icy;&amp;icy; &amp;yacy;&amp;rcy;&amp;kcy;&amp;ocy;-&amp;kcy;&amp;rcy;&amp;acy;&amp;scy;&amp;ncy;&amp;ocy;&amp;jcy; &amp;kcy;&amp;ocy;&amp;zhcy;&amp;icy;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9"/>
          <a:stretch/>
        </p:blipFill>
        <p:spPr bwMode="auto">
          <a:xfrm>
            <a:off x="107504" y="692696"/>
            <a:ext cx="745541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29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amp;Scy;&amp;lcy;&amp;acy;&amp;jcy;&amp;dcy;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739282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8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amp;Scy;&amp;lcy;&amp;acy;&amp;jcy;&amp;dcy;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332656"/>
            <a:ext cx="739282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0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hlink"/>
                </a:solidFill>
              </a:rPr>
              <a:t>Основные факторы условий труда</a:t>
            </a:r>
          </a:p>
        </p:txBody>
      </p:sp>
      <p:grpSp>
        <p:nvGrpSpPr>
          <p:cNvPr id="2" name="Diagram 5"/>
          <p:cNvGrpSpPr>
            <a:grpSpLocks/>
          </p:cNvGrpSpPr>
          <p:nvPr/>
        </p:nvGrpSpPr>
        <p:grpSpPr bwMode="auto">
          <a:xfrm>
            <a:off x="685800" y="2438400"/>
            <a:ext cx="7848600" cy="4168775"/>
            <a:chOff x="281" y="973"/>
            <a:chExt cx="4944" cy="2626"/>
          </a:xfrm>
        </p:grpSpPr>
        <p:sp>
          <p:nvSpPr>
            <p:cNvPr id="3" name="AutoShape 6"/>
            <p:cNvSpPr>
              <a:spLocks noChangeAspect="1" noChangeArrowheads="1" noTextEdit="1"/>
            </p:cNvSpPr>
            <p:nvPr/>
          </p:nvSpPr>
          <p:spPr bwMode="auto">
            <a:xfrm>
              <a:off x="281" y="973"/>
              <a:ext cx="4944" cy="262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5AB4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_s3076"/>
            <p:cNvSpPr>
              <a:spLocks noChangeArrowheads="1" noTextEdit="1"/>
            </p:cNvSpPr>
            <p:nvPr/>
          </p:nvSpPr>
          <p:spPr bwMode="auto">
            <a:xfrm>
              <a:off x="2303" y="1494"/>
              <a:ext cx="900" cy="900"/>
            </a:xfrm>
            <a:prstGeom prst="ellipse">
              <a:avLst/>
            </a:prstGeom>
            <a:solidFill>
              <a:srgbClr val="0399FF">
                <a:alpha val="50000"/>
              </a:srgbClr>
            </a:solidFill>
            <a:ln w="9525">
              <a:solidFill>
                <a:srgbClr val="4B595B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_s3077"/>
            <p:cNvSpPr>
              <a:spLocks noChangeArrowheads="1"/>
            </p:cNvSpPr>
            <p:nvPr/>
          </p:nvSpPr>
          <p:spPr bwMode="auto">
            <a:xfrm>
              <a:off x="2303" y="1179"/>
              <a:ext cx="90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Санитарно-гигиенические</a:t>
              </a: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</a:p>
          </p:txBody>
        </p:sp>
        <p:sp>
          <p:nvSpPr>
            <p:cNvPr id="6" name="_s3078"/>
            <p:cNvSpPr>
              <a:spLocks noChangeArrowheads="1" noTextEdit="1"/>
            </p:cNvSpPr>
            <p:nvPr/>
          </p:nvSpPr>
          <p:spPr bwMode="auto">
            <a:xfrm>
              <a:off x="2645" y="1836"/>
              <a:ext cx="900" cy="900"/>
            </a:xfrm>
            <a:prstGeom prst="ellipse">
              <a:avLst/>
            </a:prstGeom>
            <a:solidFill>
              <a:srgbClr val="F60802">
                <a:alpha val="50000"/>
              </a:srgbClr>
            </a:solidFill>
            <a:ln w="9525">
              <a:solidFill>
                <a:srgbClr val="F60802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_s3079"/>
            <p:cNvSpPr>
              <a:spLocks noChangeArrowheads="1"/>
            </p:cNvSpPr>
            <p:nvPr/>
          </p:nvSpPr>
          <p:spPr bwMode="auto">
            <a:xfrm>
              <a:off x="3635" y="2174"/>
              <a:ext cx="90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Эстетические</a:t>
              </a: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</a:p>
          </p:txBody>
        </p:sp>
        <p:sp>
          <p:nvSpPr>
            <p:cNvPr id="8" name="_s3080"/>
            <p:cNvSpPr>
              <a:spLocks noChangeArrowheads="1" noTextEdit="1"/>
            </p:cNvSpPr>
            <p:nvPr/>
          </p:nvSpPr>
          <p:spPr bwMode="auto">
            <a:xfrm>
              <a:off x="2303" y="2178"/>
              <a:ext cx="900" cy="900"/>
            </a:xfrm>
            <a:prstGeom prst="ellipse">
              <a:avLst/>
            </a:prstGeom>
            <a:solidFill>
              <a:srgbClr val="F1FD09">
                <a:alpha val="50000"/>
              </a:srgbClr>
            </a:solidFill>
            <a:ln w="9525">
              <a:solidFill>
                <a:srgbClr val="F1FD09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_s3081"/>
            <p:cNvSpPr>
              <a:spLocks noChangeArrowheads="1"/>
            </p:cNvSpPr>
            <p:nvPr/>
          </p:nvSpPr>
          <p:spPr bwMode="auto">
            <a:xfrm>
              <a:off x="2303" y="3168"/>
              <a:ext cx="90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Социально-экономические</a:t>
              </a:r>
            </a:p>
          </p:txBody>
        </p:sp>
        <p:sp>
          <p:nvSpPr>
            <p:cNvPr id="10" name="_s3082"/>
            <p:cNvSpPr>
              <a:spLocks noChangeArrowheads="1" noTextEdit="1"/>
            </p:cNvSpPr>
            <p:nvPr/>
          </p:nvSpPr>
          <p:spPr bwMode="auto">
            <a:xfrm>
              <a:off x="1961" y="1836"/>
              <a:ext cx="900" cy="900"/>
            </a:xfrm>
            <a:prstGeom prst="ellipse">
              <a:avLst/>
            </a:prstGeom>
            <a:solidFill>
              <a:srgbClr val="01BD0A">
                <a:alpha val="50000"/>
              </a:srgbClr>
            </a:solidFill>
            <a:ln w="9525">
              <a:solidFill>
                <a:srgbClr val="01BD0A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_s3083"/>
            <p:cNvSpPr>
              <a:spLocks noChangeArrowheads="1"/>
            </p:cNvSpPr>
            <p:nvPr/>
          </p:nvSpPr>
          <p:spPr bwMode="auto">
            <a:xfrm>
              <a:off x="971" y="2174"/>
              <a:ext cx="90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Психо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физиологические</a:t>
              </a: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</a:p>
          </p:txBody>
        </p:sp>
      </p:grpSp>
      <p:sp>
        <p:nvSpPr>
          <p:cNvPr id="2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8686800" cy="685800"/>
          </a:xfrm>
          <a:solidFill>
            <a:srgbClr val="BBEFF9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b="1" smtClean="0"/>
              <a:t>Под условиями труда понимается совокупность факторов, от которых зависит работоспособность человека и его здоровье</a:t>
            </a:r>
          </a:p>
        </p:txBody>
      </p:sp>
    </p:spTree>
    <p:extLst>
      <p:ext uri="{BB962C8B-B14F-4D97-AF65-F5344CB8AC3E}">
        <p14:creationId xmlns:p14="http://schemas.microsoft.com/office/powerpoint/2010/main" val="3533610491"/>
      </p:ext>
    </p:extLst>
  </p:cSld>
  <p:clrMapOvr>
    <a:masterClrMapping/>
  </p:clrMapOvr>
  <p:transition spd="med" advTm="5000">
    <p:blinds dir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V &amp;scy;&amp;tcy;&amp;iecy;&amp;pcy;&amp;iecy;&amp;ncy;&amp;softcy; &amp;ocy;&amp;bcy;&amp;mcy;&amp;ocy;&amp;rcy;&amp;ocy;&amp;zhcy;&amp;iecy;&amp;ncy;&amp;icy;&amp;yacy;4 &amp;scy;&amp;tcy;&amp;iecy;&amp;pcy;&amp;iecy;&amp;ncy;&amp;softcy; - &amp;pcy;&amp;ocy;&amp;chcy;&amp;iecy;&amp;rcy;&amp;ncy;&amp;iecy;&amp;ncy;&amp;icy;&amp;iecy; &amp;kcy;&amp;ocy;&amp;zhcy;&amp;icy;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r="6435" b="16726"/>
          <a:stretch/>
        </p:blipFill>
        <p:spPr bwMode="auto">
          <a:xfrm>
            <a:off x="179512" y="340097"/>
            <a:ext cx="7344816" cy="546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46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amp;Scy;&amp;lcy;&amp;acy;&amp;jcy;&amp;dcy;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7231658" cy="54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4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&amp;Scy;&amp;lcy;&amp;acy;&amp;jcy;&amp;dcy;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1"/>
          <a:stretch/>
        </p:blipFill>
        <p:spPr bwMode="auto">
          <a:xfrm>
            <a:off x="107504" y="169738"/>
            <a:ext cx="7272807" cy="60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7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Pcy;&amp;iecy;&amp;rcy;&amp;vcy;&amp;acy;&amp;yacy; &amp;pcy;&amp;ocy;&amp;mcy;&amp;ocy;&amp;shchcy;&amp;softcy; &amp;pcy;&amp;rcy;&amp;icy; &amp;ocy;&amp;bcy;&amp;mcy;&amp;ocy;&amp;rcy;&amp;ocy;&amp;zhcy;&amp;iecy;&amp;ncy;&amp;icy;&amp;iecy;&amp;lcy;&amp;icy;&amp;tscy;&amp;acy; &amp;Ucy;&amp;shcy;&amp;icy;, &amp;shchcy;&amp;iecy;&amp;kcy;&amp;icy; &amp;icy; &amp;ncy;&amp;ocy;&amp;scy; &amp;mcy;&amp;ocy;&amp;zhcy;&amp;ncy;&amp;ocy; &amp;scy;&amp;ocy;&amp;gcy;&amp;rcy;&amp;iecy;&amp;vcy;&amp;acy;&amp;tcy;&amp;softcy; &amp;tcy;&amp;iecy;&amp;pcy;&amp;lcy;&amp;ycy;&amp;mcy;&amp;icy; &amp;lcy;&amp;acy;&amp;dcy;&amp;ocy;&amp;ncy;&amp;yacy;&amp;mcy;&amp;icy; &amp;icy;&amp;lcy;&amp;icy; &amp;pcy;&amp;ocy;&amp;dcy;&amp;ocy;&amp;gcy;&amp;rcy;&amp;iecy;&amp;tcy;&amp;ycy;&amp;mcy;&amp;icy; &amp;kcy;&amp;ucy;&amp;scy;&amp;kcy;&amp;acy;&amp;mcy;&amp;icy; &amp;tcy;&amp;kcy;&amp;acy;&amp;ncy;&amp;icy;, &amp;ncy;&amp;icy; &amp;vcy; &amp;kcy;&amp;ocy;&amp;iecy;&amp;mcy; &amp;scy;&amp;lcy;&amp;ucy;&amp;chcy;&amp;acy;&amp;iecy; &amp;ncy;&amp;iecy; &amp;rcy;&amp;acy;&amp;scy;&amp;tcy;&amp;icy;&amp;rcy;&amp;acy;&amp;tcy;&amp;softcy;! &amp;Pcy;&amp;iecy;&amp;rcy;&amp;vcy;&amp;acy;&amp;yacy; &amp;pcy;&amp;ocy;&amp;mcy;&amp;ocy;&amp;shchcy;&amp;softcy; &amp;pcy;&amp;rcy;&amp;icy;&amp;ocy;&amp;bcy;&amp;mcy;&amp;ocy;&amp;rcy;&amp;ocy;&amp;zhcy;&amp;iecy;&amp;ncy;&amp;icy;&amp;icy; &amp;lcy;&amp;icy;&amp;tscy;&amp;acy; – &amp;ecy;&amp;tcy;&amp;ocy; &amp;mcy;&amp;iecy;&amp;dcy;&amp;lcy;&amp;iecy;&amp;ncy;&amp;ncy;&amp;ocy;&amp;iecy; &amp;scy;&amp;ocy;&amp;gcy;&amp;rcy;&amp;iecy;&amp;vcy;&amp;acy;&amp;ncy;&amp;icy;&amp;iecy;,&amp;ncy;&amp;acy;&amp;lcy;&amp;ocy;&amp;zhcy;&amp;iecy;&amp;ncy;&amp;icy;&amp;iecy; &amp;scy;&amp;ucy;&amp;khcy;&amp;ocy;&amp;jcy; &amp;pcy;&amp;ocy;&amp;vcy;&amp;yacy;&amp;zcy;&amp;kcy;&amp;icy;, &amp;acy; &amp;pcy;&amp;ocy;&amp;scy;&amp;lcy;&amp;iecy;&amp;vcy;&amp;ocy;&amp;scy;&amp;scy;&amp;tcy;&amp;acy;&amp;ncy;&amp;ocy;&amp;vcy;&amp;lcy;&amp;iecy;…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8"/>
          <a:stretch/>
        </p:blipFill>
        <p:spPr bwMode="auto">
          <a:xfrm>
            <a:off x="179512" y="764704"/>
            <a:ext cx="735406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amp;Pcy;&amp;iecy;&amp;rcy;&amp;vcy;&amp;acy;&amp;yacy; &amp;pcy;&amp;ocy;&amp;mcy;&amp;ocy;&amp;shchcy;&amp;softcy; &amp;pcy;&amp;rcy;&amp;icy; &amp;ocy;&amp;bcy;&amp;mcy;&amp;ocy;&amp;rcy;&amp;ocy;&amp;zhcy;&amp;iecy;&amp;ncy;&amp;icy;&amp;icy; &amp;rcy;&amp;ucy;&amp;kcy; &amp;icy; &amp;ncy;&amp;ocy;&amp;gcy; &amp;Ncy;&amp;iecy;&amp;ocy;&amp;bcy;&amp;khcy;&amp;ocy;&amp;dcy;&amp;icy;&amp;mcy;&amp;ocy; &amp;zcy;&amp;acy;&amp;jcy;&amp;tcy;&amp;icy; &amp;vcy; &amp;tcy;&amp;iecy;&amp;pcy;&amp;lcy;&amp;ocy;&amp;iecy; &amp;pcy;&amp;ocy;&amp;mcy;&amp;iecy;&amp;shchcy;&amp;iecy;&amp;ncy;&amp;icy;&amp;iecy;, &amp;khcy;&amp;ocy;&amp;rcy;&amp;ocy;&amp;shcy;&amp;iecy;&amp;ncy;&amp;softcy;&amp;kcy;&amp;ocy; &amp;ucy;&amp;kcy;&amp;ucy;&amp;tcy;&amp;acy;&amp;tcy;&amp;softcy; &amp;rcy;&amp;ucy;&amp;kcy;&amp;icy; &amp;icy; &amp;ncy;&amp;ocy;&amp;gcy;&amp;icy; &amp;tcy;&amp;iecy;&amp;pcy;&amp;lcy;&amp;ocy;&amp;jcy; &amp;mcy;&amp;yacy;&amp;gcy;&amp;kcy;&amp;ocy;&amp;jcy; &amp;tcy;&amp;kcy;&amp;acy;&amp;ncy;&amp;softcy;&amp;yucy;. &amp;Ncy;&amp;icy; &amp;vcy; &amp;kcy;&amp;ocy;&amp;iecy;&amp;mcy; &amp;scy;&amp;lcy;&amp;ucy;&amp;chcy;&amp;acy;&amp;iecy; &amp;ncy;&amp;iecy;&amp;lcy;&amp;softcy;&amp;zcy;&amp;yacy; &amp;rcy;&amp;acy;&amp;scy;&amp;tcy;&amp;icy;&amp;rcy;&amp;acy;&amp;tcy;&amp;softcy; &amp;icy;&amp;khcy; &amp;scy;&amp;ncy;&amp;iecy;&amp;gcy;&amp;ocy;&amp;mcy;! &amp;icy;&amp;lcy;&amp;icy; &amp;gcy;&amp;rcy;&amp;ucy;&amp;bcy;&amp;ocy;&amp;jcy; &amp;tcy;&amp;kcy;&amp;acy;&amp;ncy;&amp;softcy;&amp;yucy; — &amp;ecy;&amp;tcy;&amp;ocy;, &amp;kcy;&amp;ocy;&amp;ncy;&amp;iecy;&amp;chcy;&amp;ncy;&amp;ocy;, &amp;pcy;&amp;ocy;&amp;mcy;&amp;ocy;&amp;zhcy;&amp;iecy;&amp;tcy; &amp;ocy;&amp;tcy;&amp;ocy;&amp;gcy;&amp;rcy;&amp;iecy;&amp;tcy;&amp;softcy;&amp;scy;&amp;yacy;, &amp;ncy;&amp;ocy; &amp;mcy;&amp;ocy;&amp;zhcy;&amp;iecy;&amp;tcy; &amp;pcy;&amp;rcy;&amp;icy;&amp;vcy;&amp;iecy;&amp;scy;&amp;tcy;&amp;icy; &amp;kcy; …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54"/>
          <a:stretch/>
        </p:blipFill>
        <p:spPr bwMode="auto">
          <a:xfrm>
            <a:off x="179512" y="404664"/>
            <a:ext cx="734481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124744"/>
            <a:ext cx="712879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ПЕРВАЯ ПОМОЩЬ ПРИ ОБМОРОЖЕНИИ РУК И НОГ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817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&amp;Fcy;&amp;acy;&amp;kcy;&amp;tcy;&amp;ocy;&amp;rcy;&amp;ycy; &amp;dcy;&amp;ocy;&amp;pcy;&amp;ocy;&amp;lcy;&amp;ncy;&amp;icy;&amp;tcy;&amp;iecy;&amp;lcy;&amp;softcy;&amp;ncy;&amp;ocy;&amp;gcy;&amp;ocy; &amp;rcy;&amp;icy;&amp;scy;&amp;kcy;&amp;acy;. &amp;tcy;&amp;iecy;&amp;scy;&amp;ncy;&amp;acy;&amp;yacy; &amp;icy; &amp;scy;&amp;ycy;&amp;rcy;&amp;acy;&amp;yacy; &amp;ocy;&amp;dcy;&amp;iecy;&amp;zhcy;&amp;dcy;&amp;acy; &amp;icy; &amp;ocy;&amp;bcy;&amp;ucy;&amp;vcy;&amp;softcy;,&amp;fcy;&amp;icy;&amp;zcy;&amp;icy;&amp;chcy;&amp;iecy;&amp;scy;&amp;kcy;&amp;ocy;&amp;iecy; &amp;pcy;&amp;iecy;&amp;rcy;&amp;iecy;&amp;ucy;&amp;tcy;&amp;ocy;&amp;mcy;&amp;lcy;&amp;iecy;&amp;ncy;&amp;icy;&amp;iecy;,&amp;dcy;&amp;lcy;&amp;icy;&amp;tcy;&amp;iecy;&amp;lcy;&amp;softcy;&amp;ncy;&amp;ocy;&amp;iecy; &amp;ncy;&amp;iecy;&amp;ucy;&amp;dcy;&amp;ocy;&amp;bcy;&amp;ncy;&amp;ocy;&amp;iecy; &amp;icy; &amp;ncy;&amp;iecy;&amp;pcy;&amp;ocy;&amp;dcy;&amp;vcy;&amp;icy;&amp;zhcy;&amp;ncy;&amp;ocy;&amp;iecy; &amp;pcy;&amp;ocy;&amp;lcy;&amp;ocy;&amp;zhcy;&amp;iecy;&amp;ncy;&amp;icy;&amp;iecy; &amp;tcy;&amp;iecy;&amp;lcy;&amp;acy; &amp;ncy;&amp;acy; &amp;khcy;&amp;ocy;&amp;lcy;&amp;ocy;&amp;dcy;&amp;iecy;,&amp;ocy;&amp;scy;&amp;lcy;&amp;acy;&amp;bcy;&amp;lcy;&amp;iecy;&amp;ncy;&amp;icy;&amp;iecy; &amp;ocy;&amp;rcy;&amp;gcy;&amp;acy;&amp;ncy;&amp;icy;&amp;zcy;&amp;mcy;&amp;acy; &amp;vcy; &amp;rcy;&amp;iecy;&amp;zcy;&amp;ucy;&amp;lcy;&amp;softcy;&amp;tcy;&amp;acy;&amp;tcy;&amp;iecy; &amp;pcy;&amp;iecy;&amp;rcy;&amp;iecy;&amp;ncy;&amp;iecy;&amp;scy;&amp;iocy;&amp;ncy;&amp;ncy;&amp;ycy;&amp;khcy; &amp;zcy;&amp;acy;&amp;bcy;&amp;ocy;&amp;lcy;&amp;iecy;&amp;vcy;&amp;acy;&amp;ncy;&amp;icy;&amp;jcy;,&amp;scy;&amp;icy;&amp;lcy;&amp;softcy;&amp;ncy;&amp;ycy;&amp;jcy; &amp;vcy;&amp;iecy;&amp;tcy;&amp;iecy;&amp;rcy;,&amp;vcy;&amp;ycy;&amp;scy;&amp;ocy;&amp;kcy;&amp;acy;&amp;yacy; &amp;vcy;&amp;lcy;&amp;acy;&amp;zhcy;&amp;ncy;&amp;ocy;&amp;scy;&amp;tcy;&amp;softcy; &amp;vcy;&amp;ocy;&amp;zcy;&amp;dcy;&amp;ucy;&amp;khcy;&amp;acy;,&amp;pcy;&amp;ocy;&amp;lcy;&amp;ucy;…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2"/>
          <a:stretch/>
        </p:blipFill>
        <p:spPr bwMode="auto">
          <a:xfrm>
            <a:off x="109389" y="476672"/>
            <a:ext cx="741493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41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folHlink"/>
          </a:solidFill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accent2"/>
                </a:solidFill>
              </a:rPr>
              <a:t>Санитарно-гигиенические факторы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3300"/>
              </a:buClr>
              <a:buSzPct val="135000"/>
              <a:buFont typeface="Wingdings" pitchFamily="2" charset="2"/>
              <a:buChar char="q"/>
            </a:pPr>
            <a:r>
              <a:rPr lang="ru-RU" sz="2400" b="1" smtClean="0"/>
              <a:t>микроклимат (температура, влажность воздуха, скорость движения воздушного потока)</a:t>
            </a:r>
          </a:p>
          <a:p>
            <a:pPr eaLnBrk="1" hangingPunct="1">
              <a:lnSpc>
                <a:spcPct val="80000"/>
              </a:lnSpc>
              <a:buClr>
                <a:srgbClr val="FF3300"/>
              </a:buClr>
              <a:buSzPct val="135000"/>
              <a:buFont typeface="Wingdings" pitchFamily="2" charset="2"/>
              <a:buChar char="q"/>
            </a:pPr>
            <a:r>
              <a:rPr lang="ru-RU" sz="2400" b="1" smtClean="0"/>
              <a:t>освещенность рабочего места, </a:t>
            </a:r>
          </a:p>
          <a:p>
            <a:pPr eaLnBrk="1" hangingPunct="1">
              <a:lnSpc>
                <a:spcPct val="80000"/>
              </a:lnSpc>
              <a:buClr>
                <a:srgbClr val="FF3300"/>
              </a:buClr>
              <a:buSzPct val="135000"/>
              <a:buFont typeface="Wingdings" pitchFamily="2" charset="2"/>
              <a:buChar char="q"/>
            </a:pPr>
            <a:r>
              <a:rPr lang="ru-RU" sz="2400" b="1" smtClean="0"/>
              <a:t>уровень шума, </a:t>
            </a:r>
          </a:p>
          <a:p>
            <a:pPr eaLnBrk="1" hangingPunct="1">
              <a:lnSpc>
                <a:spcPct val="80000"/>
              </a:lnSpc>
              <a:buClr>
                <a:srgbClr val="FF3300"/>
              </a:buClr>
              <a:buSzPct val="135000"/>
              <a:buFont typeface="Wingdings" pitchFamily="2" charset="2"/>
              <a:buChar char="q"/>
            </a:pPr>
            <a:r>
              <a:rPr lang="ru-RU" sz="2400" b="1" smtClean="0"/>
              <a:t>интенсивность загрязнения воздуха пылевыми частицами (запыленность), химическими компонентами (загазованность), </a:t>
            </a:r>
          </a:p>
          <a:p>
            <a:pPr eaLnBrk="1" hangingPunct="1">
              <a:lnSpc>
                <a:spcPct val="80000"/>
              </a:lnSpc>
              <a:buClr>
                <a:srgbClr val="FF3300"/>
              </a:buClr>
              <a:buSzPct val="135000"/>
              <a:buFont typeface="Wingdings" pitchFamily="2" charset="2"/>
              <a:buChar char="q"/>
            </a:pPr>
            <a:r>
              <a:rPr lang="ru-RU" sz="2400" b="1" smtClean="0"/>
              <a:t>наличие в зоне выполнения работы ультразвука, УВЧ, радиационных источников и т. п.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chemeClr val="accent2"/>
                </a:solidFill>
              </a:rPr>
              <a:t>Гигиена труда и профпатология подробно рассматривают эту группу факторов и разрабатывают нормативы предельно допустимых уровней соответствующих показателей, а также разрабатывают комплекс мероприятий, направленных на профилактику и борьбу с существующим неблагоприятным фактором внешней среды. </a:t>
            </a:r>
          </a:p>
        </p:txBody>
      </p:sp>
    </p:spTree>
    <p:extLst>
      <p:ext uri="{BB962C8B-B14F-4D97-AF65-F5344CB8AC3E}">
        <p14:creationId xmlns:p14="http://schemas.microsoft.com/office/powerpoint/2010/main" val="33069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BBEFF9"/>
          </a:solidFill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tx1"/>
                </a:solidFill>
              </a:rPr>
              <a:t> </a:t>
            </a:r>
            <a:r>
              <a:rPr lang="ru-RU" sz="4000" b="1" smtClean="0">
                <a:solidFill>
                  <a:srgbClr val="009900"/>
                </a:solidFill>
              </a:rPr>
              <a:t>Психофизиологические</a:t>
            </a:r>
            <a:r>
              <a:rPr lang="ru-RU" sz="4000" smtClean="0">
                <a:solidFill>
                  <a:srgbClr val="009900"/>
                </a:solidFill>
              </a:rPr>
              <a:t> </a:t>
            </a:r>
            <a:r>
              <a:rPr lang="ru-RU" sz="4000" b="1" smtClean="0">
                <a:solidFill>
                  <a:srgbClr val="009900"/>
                </a:solidFill>
              </a:rPr>
              <a:t>факторы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748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3300"/>
              </a:buClr>
              <a:buSzPct val="130000"/>
              <a:buFont typeface="Wingdings" pitchFamily="2" charset="2"/>
              <a:buChar char="q"/>
            </a:pPr>
            <a:r>
              <a:rPr lang="ru-RU" sz="2800" b="1" smtClean="0"/>
              <a:t>характер режима труда и отдыха, </a:t>
            </a:r>
          </a:p>
          <a:p>
            <a:pPr eaLnBrk="1" hangingPunct="1">
              <a:lnSpc>
                <a:spcPct val="80000"/>
              </a:lnSpc>
              <a:buClr>
                <a:srgbClr val="FF3300"/>
              </a:buClr>
              <a:buSzPct val="130000"/>
              <a:buFont typeface="Wingdings" pitchFamily="2" charset="2"/>
              <a:buChar char="q"/>
            </a:pPr>
            <a:r>
              <a:rPr lang="ru-RU" sz="2800" b="1" smtClean="0"/>
              <a:t>тяжесть и напряженность труда, </a:t>
            </a:r>
          </a:p>
          <a:p>
            <a:pPr eaLnBrk="1" hangingPunct="1">
              <a:lnSpc>
                <a:spcPct val="80000"/>
              </a:lnSpc>
              <a:buClr>
                <a:srgbClr val="FF3300"/>
              </a:buClr>
              <a:buSzPct val="130000"/>
              <a:buFont typeface="Wingdings" pitchFamily="2" charset="2"/>
              <a:buChar char="q"/>
            </a:pPr>
            <a:r>
              <a:rPr lang="ru-RU" sz="2800" b="1" smtClean="0"/>
              <a:t>рабочие позы, </a:t>
            </a:r>
          </a:p>
          <a:p>
            <a:pPr eaLnBrk="1" hangingPunct="1">
              <a:lnSpc>
                <a:spcPct val="80000"/>
              </a:lnSpc>
              <a:buClr>
                <a:srgbClr val="FF3300"/>
              </a:buClr>
              <a:buSzPct val="130000"/>
              <a:buFont typeface="Wingdings" pitchFamily="2" charset="2"/>
              <a:buChar char="q"/>
            </a:pPr>
            <a:r>
              <a:rPr lang="ru-RU" sz="2800" b="1" smtClean="0"/>
              <a:t>величины нагрузки на скелетную мускулатуру, на центральную нервную систему (ЦНС), на высшие отделы мозга, </a:t>
            </a:r>
          </a:p>
          <a:p>
            <a:pPr eaLnBrk="1" hangingPunct="1">
              <a:lnSpc>
                <a:spcPct val="80000"/>
              </a:lnSpc>
              <a:buClr>
                <a:srgbClr val="FF3300"/>
              </a:buClr>
              <a:buSzPct val="130000"/>
              <a:buFont typeface="Wingdings" pitchFamily="2" charset="2"/>
              <a:buChar char="q"/>
            </a:pPr>
            <a:r>
              <a:rPr lang="ru-RU" sz="2800" b="1" smtClean="0"/>
              <a:t>интенсивность загрузки мозга поступающей и обрабатываемой информацией, </a:t>
            </a:r>
          </a:p>
          <a:p>
            <a:pPr eaLnBrk="1" hangingPunct="1">
              <a:lnSpc>
                <a:spcPct val="80000"/>
              </a:lnSpc>
              <a:buClr>
                <a:srgbClr val="FF3300"/>
              </a:buClr>
              <a:buSzPct val="130000"/>
              <a:buFont typeface="Wingdings" pitchFamily="2" charset="2"/>
              <a:buChar char="q"/>
            </a:pPr>
            <a:r>
              <a:rPr lang="ru-RU" sz="2800" b="1" smtClean="0"/>
              <a:t>характер принятия решений, </a:t>
            </a:r>
          </a:p>
          <a:p>
            <a:pPr eaLnBrk="1" hangingPunct="1">
              <a:lnSpc>
                <a:spcPct val="80000"/>
              </a:lnSpc>
              <a:buClr>
                <a:srgbClr val="FF3300"/>
              </a:buClr>
              <a:buSzPct val="130000"/>
              <a:buFont typeface="Wingdings" pitchFamily="2" charset="2"/>
              <a:buChar char="q"/>
            </a:pPr>
            <a:r>
              <a:rPr lang="ru-RU" sz="2800" b="1" smtClean="0"/>
              <a:t>степень индивидуального риска и т. д.</a:t>
            </a:r>
            <a:r>
              <a:rPr lang="ru-RU" sz="28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804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|0.|0.|0.|0.2|0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2290</Words>
  <Application>Microsoft Office PowerPoint</Application>
  <PresentationFormat>Экран (4:3)</PresentationFormat>
  <Paragraphs>352</Paragraphs>
  <Slides>75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77" baseType="lpstr">
      <vt:lpstr>Тема Office</vt:lpstr>
      <vt:lpstr>Фотография Photo Editor</vt:lpstr>
      <vt:lpstr>Презентация PowerPoint</vt:lpstr>
      <vt:lpstr>СПОСОБНОСТИ ВЫПОЛНЯТЬ ПРОФЕССИОНАЛЬНЫЕ ЗАДАЧИ В ОСОБЫХ УСЛОВИЯХ, ЧРЕЗВЫЧАЙНЫХ ОБСТОЯТЕЛЬСТВАХ, ЧРЕЗВЫЧАЙНЫХ СИТУАЦИЯХ, В УСЛОВИЯХ РЕЖИМА ЧРЕЗВЫЧАЙНОГО ПОЛОЖЕНИЯ И В ВОЕННОЕ ВРЕМЯ,  ОКАЗЫВАТЬ ПЕРВУЮ МЕДИЦИНСКУЮ ПОМОЩЬ,  ОБЕСПЕЧИВАТЬ ЛИЧНУЮ БЕЗОПАСНОСТЬ И БЕЗОПАСНОСТЬ ГРАЖДАН В ПРОЦЕССЕ РЕШЕНИЯ СЛУЖЕБНЫХ ЗАДАЧ</vt:lpstr>
      <vt:lpstr>Жизнедеятельность </vt:lpstr>
      <vt:lpstr>Жизнедеятельность человека</vt:lpstr>
      <vt:lpstr>Жизнедеятельность и труд</vt:lpstr>
      <vt:lpstr>Основные характеристики труда</vt:lpstr>
      <vt:lpstr>Основные факторы условий труда</vt:lpstr>
      <vt:lpstr>Санитарно-гигиенические факторы</vt:lpstr>
      <vt:lpstr> Психофизиологические факторы</vt:lpstr>
      <vt:lpstr> Социально-экономические факторы</vt:lpstr>
      <vt:lpstr>Эстетические факторы</vt:lpstr>
      <vt:lpstr>Презентация PowerPoint</vt:lpstr>
      <vt:lpstr>Презентация PowerPoint</vt:lpstr>
      <vt:lpstr>Болезнь (отклонение от нормы) </vt:lpstr>
      <vt:lpstr>ДЕЙСТВИЕ ПАТОГЕННЫХ ФАКТОРОВ</vt:lpstr>
      <vt:lpstr>Классификация повреждений</vt:lpstr>
      <vt:lpstr>Презентация PowerPoint</vt:lpstr>
      <vt:lpstr>Презентация PowerPoint</vt:lpstr>
      <vt:lpstr>Основная цель  первой медицинской помощи </vt:lpstr>
      <vt:lpstr>Виды первой медицинской помощи</vt:lpstr>
      <vt:lpstr>Презентация PowerPoint</vt:lpstr>
      <vt:lpstr>Приложение методов и приемов первой медицинской помощи</vt:lpstr>
      <vt:lpstr> П Р И З Н А К И   Ж И З Н И </vt:lpstr>
      <vt:lpstr> П Р И З Н А К И   Ж И З Н И </vt:lpstr>
      <vt:lpstr> П Р И З Н А К И   Ж И З Н И </vt:lpstr>
      <vt:lpstr> П Р И З Н А К И   Ж И З Н И </vt:lpstr>
      <vt:lpstr> П Р И З Н А К И   С М Е Р Т И </vt:lpstr>
      <vt:lpstr> П Р И З Н А К И   С М Е Р Т И </vt:lpstr>
      <vt:lpstr> П Р И З Н А К И   С М Е Р Т И </vt:lpstr>
      <vt:lpstr> П Р И З Н А К И   С М Е Р Т И </vt:lpstr>
      <vt:lpstr>Презентация PowerPoint</vt:lpstr>
      <vt:lpstr>Т Р А В М А </vt:lpstr>
      <vt:lpstr>Т Р А В М А </vt:lpstr>
      <vt:lpstr>Т Р А В М А </vt:lpstr>
      <vt:lpstr>Т Р А В М А </vt:lpstr>
      <vt:lpstr>Р а н ы</vt:lpstr>
      <vt:lpstr>О Б М О Р О К </vt:lpstr>
      <vt:lpstr>Презентация PowerPoint</vt:lpstr>
      <vt:lpstr>Коллапс </vt:lpstr>
      <vt:lpstr>Презентация PowerPoint</vt:lpstr>
      <vt:lpstr>Презентация PowerPoint</vt:lpstr>
      <vt:lpstr>Презентация PowerPoint</vt:lpstr>
      <vt:lpstr>Презентация PowerPoint</vt:lpstr>
      <vt:lpstr>К О М А </vt:lpstr>
      <vt:lpstr>Презентация PowerPoint</vt:lpstr>
      <vt:lpstr>К О М А </vt:lpstr>
      <vt:lpstr>Презентация PowerPoint</vt:lpstr>
      <vt:lpstr>Презентация PowerPoint</vt:lpstr>
      <vt:lpstr>Презентация PowerPoint</vt:lpstr>
      <vt:lpstr>Ожоги могут быть 4 степеней:</vt:lpstr>
      <vt:lpstr>О Ж О Г И</vt:lpstr>
      <vt:lpstr>О Ж О Г И</vt:lpstr>
      <vt:lpstr>ПМП при травмах</vt:lpstr>
      <vt:lpstr>Травмы бывают 4 видов:</vt:lpstr>
      <vt:lpstr>Оказание ПМП при открытом переломе</vt:lpstr>
      <vt:lpstr>Оказание ПМП при закрытом переломе</vt:lpstr>
      <vt:lpstr>Оказание ПМП при растяжениях или ушибах</vt:lpstr>
      <vt:lpstr>Оказание ПМП при вывихе</vt:lpstr>
      <vt:lpstr>ПМП при кровотечении</vt:lpstr>
      <vt:lpstr>Виды внешнего кровотечения:</vt:lpstr>
      <vt:lpstr>Остановка кровотечений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Gulya</dc:creator>
  <cp:lastModifiedBy>Togunov</cp:lastModifiedBy>
  <cp:revision>84</cp:revision>
  <dcterms:created xsi:type="dcterms:W3CDTF">2013-11-09T10:14:01Z</dcterms:created>
  <dcterms:modified xsi:type="dcterms:W3CDTF">2019-03-16T17:48:24Z</dcterms:modified>
</cp:coreProperties>
</file>